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756" r:id="rId1"/>
  </p:sldMasterIdLst>
  <p:sldIdLst>
    <p:sldId id="271" r:id="rId2"/>
    <p:sldId id="256" r:id="rId3"/>
    <p:sldId id="272" r:id="rId4"/>
    <p:sldId id="273" r:id="rId5"/>
    <p:sldId id="276" r:id="rId6"/>
    <p:sldId id="290" r:id="rId7"/>
    <p:sldId id="269" r:id="rId8"/>
    <p:sldId id="274" r:id="rId9"/>
    <p:sldId id="275" r:id="rId10"/>
    <p:sldId id="257" r:id="rId11"/>
    <p:sldId id="279" r:id="rId12"/>
    <p:sldId id="258" r:id="rId13"/>
    <p:sldId id="278" r:id="rId14"/>
    <p:sldId id="277" r:id="rId15"/>
    <p:sldId id="296" r:id="rId16"/>
    <p:sldId id="259" r:id="rId17"/>
    <p:sldId id="295" r:id="rId18"/>
    <p:sldId id="280" r:id="rId19"/>
    <p:sldId id="261" r:id="rId20"/>
    <p:sldId id="298" r:id="rId21"/>
    <p:sldId id="262" r:id="rId22"/>
    <p:sldId id="281" r:id="rId23"/>
    <p:sldId id="288" r:id="rId24"/>
    <p:sldId id="299" r:id="rId25"/>
    <p:sldId id="289" r:id="rId26"/>
    <p:sldId id="263" r:id="rId27"/>
    <p:sldId id="264" r:id="rId28"/>
    <p:sldId id="292" r:id="rId29"/>
    <p:sldId id="291" r:id="rId30"/>
    <p:sldId id="293" r:id="rId31"/>
    <p:sldId id="294" r:id="rId32"/>
    <p:sldId id="265" r:id="rId33"/>
    <p:sldId id="283" r:id="rId34"/>
    <p:sldId id="282" r:id="rId35"/>
    <p:sldId id="318" r:id="rId36"/>
    <p:sldId id="319" r:id="rId37"/>
    <p:sldId id="266" r:id="rId38"/>
    <p:sldId id="314" r:id="rId39"/>
    <p:sldId id="316" r:id="rId40"/>
    <p:sldId id="317" r:id="rId41"/>
    <p:sldId id="285" r:id="rId42"/>
    <p:sldId id="267" r:id="rId43"/>
    <p:sldId id="302" r:id="rId44"/>
    <p:sldId id="310" r:id="rId45"/>
    <p:sldId id="311" r:id="rId46"/>
    <p:sldId id="305" r:id="rId47"/>
    <p:sldId id="312" r:id="rId48"/>
    <p:sldId id="303" r:id="rId49"/>
    <p:sldId id="309" r:id="rId50"/>
  </p:sldIdLst>
  <p:sldSz cx="9144000" cy="6858000" type="screen4x3"/>
  <p:notesSz cx="6858000" cy="9144000"/>
  <p:defaultTextStyle>
    <a:defPPr>
      <a:defRPr lang="ar-KW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728"/>
    <p:restoredTop sz="94673"/>
  </p:normalViewPr>
  <p:slideViewPr>
    <p:cSldViewPr>
      <p:cViewPr varScale="1">
        <p:scale>
          <a:sx n="115" d="100"/>
          <a:sy n="115" d="100"/>
        </p:scale>
        <p:origin x="304" y="2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image" Target="../media/image70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2.png"/><Relationship Id="rId1" Type="http://schemas.openxmlformats.org/officeDocument/2006/relationships/image" Target="../media/image7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99A0719-D932-4E10-92E9-5242FA50D1E1}" type="doc">
      <dgm:prSet loTypeId="urn:microsoft.com/office/officeart/2005/8/layout/hierarchy4" loCatId="hierarchy" qsTypeId="urn:microsoft.com/office/officeart/2005/8/quickstyle/3d2#1" qsCatId="3D" csTypeId="urn:microsoft.com/office/officeart/2005/8/colors/colorful5" csCatId="colorful" phldr="1"/>
      <dgm:spPr/>
      <dgm:t>
        <a:bodyPr/>
        <a:lstStyle/>
        <a:p>
          <a:pPr rtl="1"/>
          <a:endParaRPr lang="ar-KW"/>
        </a:p>
      </dgm:t>
    </dgm:pt>
    <dgm:pt modelId="{76928248-C8FC-47BA-9FE6-C5CF8464234F}">
      <dgm:prSet phldrT="[Text]" custT="1"/>
      <dgm:spPr/>
      <dgm:t>
        <a:bodyPr/>
        <a:lstStyle/>
        <a:p>
          <a:pPr algn="ctr" rtl="1"/>
          <a:r>
            <a:rPr lang="ar-KW" sz="5400" dirty="0"/>
            <a:t>التكاثر في اللاسعات</a:t>
          </a:r>
        </a:p>
      </dgm:t>
    </dgm:pt>
    <dgm:pt modelId="{FCE11BD6-E2C3-4339-A1FB-0F265042F68E}" type="parTrans" cxnId="{24C6D26D-2FD9-4690-A936-B520F1A226AB}">
      <dgm:prSet/>
      <dgm:spPr/>
      <dgm:t>
        <a:bodyPr/>
        <a:lstStyle/>
        <a:p>
          <a:pPr algn="ctr" rtl="1"/>
          <a:endParaRPr lang="ar-KW"/>
        </a:p>
      </dgm:t>
    </dgm:pt>
    <dgm:pt modelId="{892B87B2-A05F-4376-A493-EDDF98E7E08E}" type="sibTrans" cxnId="{24C6D26D-2FD9-4690-A936-B520F1A226AB}">
      <dgm:prSet/>
      <dgm:spPr/>
      <dgm:t>
        <a:bodyPr/>
        <a:lstStyle/>
        <a:p>
          <a:pPr algn="ctr" rtl="1"/>
          <a:endParaRPr lang="ar-KW"/>
        </a:p>
      </dgm:t>
    </dgm:pt>
    <dgm:pt modelId="{836CC321-825E-4823-903C-C38F1E78B60F}">
      <dgm:prSet phldrT="[Text]" custT="1"/>
      <dgm:spPr/>
      <dgm:t>
        <a:bodyPr/>
        <a:lstStyle/>
        <a:p>
          <a:pPr algn="ctr" rtl="1"/>
          <a:r>
            <a:rPr lang="ar-KW" sz="4800" dirty="0"/>
            <a:t>لا جنسي (التبرعم)</a:t>
          </a:r>
        </a:p>
        <a:p>
          <a:pPr algn="ctr" rtl="1"/>
          <a:r>
            <a:rPr lang="ar-KW" sz="2800" dirty="0"/>
            <a:t>(يحدث فقط في البوليب)</a:t>
          </a:r>
        </a:p>
      </dgm:t>
    </dgm:pt>
    <dgm:pt modelId="{C50A438E-8BE2-4428-83AB-EC075C78C245}" type="parTrans" cxnId="{4EA8F5CD-6B7C-4CA1-A2CF-B7F3793B2F3C}">
      <dgm:prSet/>
      <dgm:spPr/>
      <dgm:t>
        <a:bodyPr/>
        <a:lstStyle/>
        <a:p>
          <a:pPr algn="ctr" rtl="1"/>
          <a:endParaRPr lang="ar-KW"/>
        </a:p>
      </dgm:t>
    </dgm:pt>
    <dgm:pt modelId="{93C259E3-0EB1-4373-B654-90EC4E979F66}" type="sibTrans" cxnId="{4EA8F5CD-6B7C-4CA1-A2CF-B7F3793B2F3C}">
      <dgm:prSet/>
      <dgm:spPr/>
      <dgm:t>
        <a:bodyPr/>
        <a:lstStyle/>
        <a:p>
          <a:pPr algn="ctr" rtl="1"/>
          <a:endParaRPr lang="ar-KW"/>
        </a:p>
      </dgm:t>
    </dgm:pt>
    <dgm:pt modelId="{589C32B9-1FA5-40DD-BD79-E3DB5713BCC5}">
      <dgm:prSet phldrT="[Text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pPr algn="ctr" rtl="1"/>
          <a:endParaRPr lang="ar-KW" dirty="0"/>
        </a:p>
      </dgm:t>
    </dgm:pt>
    <dgm:pt modelId="{3D91B016-42CE-4DEC-95D6-3351DFAC543D}" type="parTrans" cxnId="{88509F28-86F8-477D-9DF5-788FE4F5A0F5}">
      <dgm:prSet/>
      <dgm:spPr/>
      <dgm:t>
        <a:bodyPr/>
        <a:lstStyle/>
        <a:p>
          <a:pPr algn="ctr" rtl="1"/>
          <a:endParaRPr lang="ar-KW"/>
        </a:p>
      </dgm:t>
    </dgm:pt>
    <dgm:pt modelId="{045A25C7-D216-4982-8D94-BA8BA15BA2CB}" type="sibTrans" cxnId="{88509F28-86F8-477D-9DF5-788FE4F5A0F5}">
      <dgm:prSet/>
      <dgm:spPr/>
      <dgm:t>
        <a:bodyPr/>
        <a:lstStyle/>
        <a:p>
          <a:pPr algn="ctr" rtl="1"/>
          <a:endParaRPr lang="ar-KW"/>
        </a:p>
      </dgm:t>
    </dgm:pt>
    <dgm:pt modelId="{92C7514A-FBE8-4309-B644-32291BE0730E}">
      <dgm:prSet phldrT="[Text]" custT="1"/>
      <dgm:spPr/>
      <dgm:t>
        <a:bodyPr/>
        <a:lstStyle/>
        <a:p>
          <a:pPr algn="ctr" rtl="1"/>
          <a:r>
            <a:rPr lang="ar-KW" sz="4800" dirty="0"/>
            <a:t>جنسي</a:t>
          </a:r>
        </a:p>
        <a:p>
          <a:pPr algn="ctr" rtl="1"/>
          <a:r>
            <a:rPr lang="ar-KW" sz="2800" dirty="0"/>
            <a:t>(يحدث في البوليب أو الميدوزا)</a:t>
          </a:r>
        </a:p>
      </dgm:t>
    </dgm:pt>
    <dgm:pt modelId="{DB2ECC25-A589-4FCC-AE26-61E249870F32}" type="parTrans" cxnId="{CD87A71C-35F4-4743-9EAD-C38186510051}">
      <dgm:prSet/>
      <dgm:spPr/>
      <dgm:t>
        <a:bodyPr/>
        <a:lstStyle/>
        <a:p>
          <a:pPr algn="ctr" rtl="1"/>
          <a:endParaRPr lang="ar-KW"/>
        </a:p>
      </dgm:t>
    </dgm:pt>
    <dgm:pt modelId="{B280B97D-F520-4D1E-A762-A0DBEBDAD34C}" type="sibTrans" cxnId="{CD87A71C-35F4-4743-9EAD-C38186510051}">
      <dgm:prSet/>
      <dgm:spPr/>
      <dgm:t>
        <a:bodyPr/>
        <a:lstStyle/>
        <a:p>
          <a:pPr algn="ctr" rtl="1"/>
          <a:endParaRPr lang="ar-KW"/>
        </a:p>
      </dgm:t>
    </dgm:pt>
    <dgm:pt modelId="{83762972-2D6E-460E-B0D9-E1BC8C8CBD23}">
      <dgm:prSet phldrT="[Text]" phldr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pPr algn="ctr" rtl="1"/>
          <a:endParaRPr lang="ar-KW" dirty="0"/>
        </a:p>
      </dgm:t>
    </dgm:pt>
    <dgm:pt modelId="{0E24CB56-A387-439C-A43B-75E42EA4EE66}" type="sibTrans" cxnId="{4C8E9A60-5A0E-4C4A-94E3-CD0F6F97C9C4}">
      <dgm:prSet/>
      <dgm:spPr/>
      <dgm:t>
        <a:bodyPr/>
        <a:lstStyle/>
        <a:p>
          <a:pPr algn="ctr" rtl="1"/>
          <a:endParaRPr lang="ar-KW"/>
        </a:p>
      </dgm:t>
    </dgm:pt>
    <dgm:pt modelId="{1D138BA3-8B77-440E-8A83-30EC28E059CF}" type="parTrans" cxnId="{4C8E9A60-5A0E-4C4A-94E3-CD0F6F97C9C4}">
      <dgm:prSet/>
      <dgm:spPr/>
      <dgm:t>
        <a:bodyPr/>
        <a:lstStyle/>
        <a:p>
          <a:pPr algn="ctr" rtl="1"/>
          <a:endParaRPr lang="ar-KW"/>
        </a:p>
      </dgm:t>
    </dgm:pt>
    <dgm:pt modelId="{CFAA8FEC-B298-49D1-850F-CC22C459AB67}">
      <dgm:prSet phldrT="[Text]" phldr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pPr algn="ctr" rtl="1"/>
          <a:endParaRPr lang="ar-KW" dirty="0"/>
        </a:p>
      </dgm:t>
    </dgm:pt>
    <dgm:pt modelId="{E85ABE95-AB65-4ACA-88F8-D09FAB780BDC}" type="sibTrans" cxnId="{D51A510B-FE2C-4120-A123-D7434DFD44C9}">
      <dgm:prSet/>
      <dgm:spPr/>
      <dgm:t>
        <a:bodyPr/>
        <a:lstStyle/>
        <a:p>
          <a:pPr algn="ctr" rtl="1"/>
          <a:endParaRPr lang="ar-KW"/>
        </a:p>
      </dgm:t>
    </dgm:pt>
    <dgm:pt modelId="{47E3D39B-63AB-40DE-A836-7741A964ADA1}" type="parTrans" cxnId="{D51A510B-FE2C-4120-A123-D7434DFD44C9}">
      <dgm:prSet/>
      <dgm:spPr/>
      <dgm:t>
        <a:bodyPr/>
        <a:lstStyle/>
        <a:p>
          <a:pPr algn="ctr" rtl="1"/>
          <a:endParaRPr lang="ar-KW"/>
        </a:p>
      </dgm:t>
    </dgm:pt>
    <dgm:pt modelId="{7DA5F7A2-9A0C-49DB-8029-55720067FBCD}" type="pres">
      <dgm:prSet presAssocID="{F99A0719-D932-4E10-92E9-5242FA50D1E1}" presName="Name0" presStyleCnt="0">
        <dgm:presLayoutVars>
          <dgm:chPref val="1"/>
          <dgm:dir val="rev"/>
          <dgm:animOne val="branch"/>
          <dgm:animLvl val="lvl"/>
          <dgm:resizeHandles/>
        </dgm:presLayoutVars>
      </dgm:prSet>
      <dgm:spPr/>
    </dgm:pt>
    <dgm:pt modelId="{841C3A5B-938A-43B0-BD0E-BD9A22321F78}" type="pres">
      <dgm:prSet presAssocID="{76928248-C8FC-47BA-9FE6-C5CF8464234F}" presName="vertOne" presStyleCnt="0"/>
      <dgm:spPr/>
    </dgm:pt>
    <dgm:pt modelId="{F530962C-2E10-4827-9552-F120CA980C33}" type="pres">
      <dgm:prSet presAssocID="{76928248-C8FC-47BA-9FE6-C5CF8464234F}" presName="txOne" presStyleLbl="node0" presStyleIdx="0" presStyleCnt="1" custScaleY="89102">
        <dgm:presLayoutVars>
          <dgm:chPref val="3"/>
        </dgm:presLayoutVars>
      </dgm:prSet>
      <dgm:spPr/>
    </dgm:pt>
    <dgm:pt modelId="{C45F5034-746C-48B9-96D9-537870B138F8}" type="pres">
      <dgm:prSet presAssocID="{76928248-C8FC-47BA-9FE6-C5CF8464234F}" presName="parTransOne" presStyleCnt="0"/>
      <dgm:spPr/>
    </dgm:pt>
    <dgm:pt modelId="{EC3F1F33-A6D3-4F33-AEB1-50F3EE64ADC6}" type="pres">
      <dgm:prSet presAssocID="{76928248-C8FC-47BA-9FE6-C5CF8464234F}" presName="horzOne" presStyleCnt="0"/>
      <dgm:spPr/>
    </dgm:pt>
    <dgm:pt modelId="{73294D46-5A70-42AD-A203-AE140F888D25}" type="pres">
      <dgm:prSet presAssocID="{836CC321-825E-4823-903C-C38F1E78B60F}" presName="vertTwo" presStyleCnt="0"/>
      <dgm:spPr/>
    </dgm:pt>
    <dgm:pt modelId="{FDB32EB2-1E4A-4EEF-948C-74D2A236798F}" type="pres">
      <dgm:prSet presAssocID="{836CC321-825E-4823-903C-C38F1E78B60F}" presName="txTwo" presStyleLbl="node2" presStyleIdx="0" presStyleCnt="2" custScaleY="142216">
        <dgm:presLayoutVars>
          <dgm:chPref val="3"/>
        </dgm:presLayoutVars>
      </dgm:prSet>
      <dgm:spPr/>
    </dgm:pt>
    <dgm:pt modelId="{5DD7F42E-3DEA-4317-BABD-B4810F75BB57}" type="pres">
      <dgm:prSet presAssocID="{836CC321-825E-4823-903C-C38F1E78B60F}" presName="parTransTwo" presStyleCnt="0"/>
      <dgm:spPr/>
    </dgm:pt>
    <dgm:pt modelId="{259B50E4-2AB7-44C1-A81E-9BA7C9A594D1}" type="pres">
      <dgm:prSet presAssocID="{836CC321-825E-4823-903C-C38F1E78B60F}" presName="horzTwo" presStyleCnt="0"/>
      <dgm:spPr/>
    </dgm:pt>
    <dgm:pt modelId="{72C5CABE-E392-4C17-ADF0-F918F8F77EA1}" type="pres">
      <dgm:prSet presAssocID="{589C32B9-1FA5-40DD-BD79-E3DB5713BCC5}" presName="vertThree" presStyleCnt="0"/>
      <dgm:spPr/>
    </dgm:pt>
    <dgm:pt modelId="{34E8BF4E-906F-4276-95FE-E90B5C3E26AC}" type="pres">
      <dgm:prSet presAssocID="{589C32B9-1FA5-40DD-BD79-E3DB5713BCC5}" presName="txThree" presStyleLbl="node3" presStyleIdx="0" presStyleCnt="3" custScaleY="288637">
        <dgm:presLayoutVars>
          <dgm:chPref val="3"/>
        </dgm:presLayoutVars>
      </dgm:prSet>
      <dgm:spPr/>
    </dgm:pt>
    <dgm:pt modelId="{A3801411-E5BA-47FD-BFA6-E1E2566241D8}" type="pres">
      <dgm:prSet presAssocID="{589C32B9-1FA5-40DD-BD79-E3DB5713BCC5}" presName="horzThree" presStyleCnt="0"/>
      <dgm:spPr/>
    </dgm:pt>
    <dgm:pt modelId="{5B25173E-B4A0-4D88-8822-1D86924BA825}" type="pres">
      <dgm:prSet presAssocID="{045A25C7-D216-4982-8D94-BA8BA15BA2CB}" presName="sibSpaceThree" presStyleCnt="0"/>
      <dgm:spPr/>
    </dgm:pt>
    <dgm:pt modelId="{79B9110D-70A7-4426-8EBE-6CBCB9D1D8BC}" type="pres">
      <dgm:prSet presAssocID="{CFAA8FEC-B298-49D1-850F-CC22C459AB67}" presName="vertThree" presStyleCnt="0"/>
      <dgm:spPr/>
    </dgm:pt>
    <dgm:pt modelId="{8CE59AAB-D0BA-426E-B30A-265375EF84E6}" type="pres">
      <dgm:prSet presAssocID="{CFAA8FEC-B298-49D1-850F-CC22C459AB67}" presName="txThree" presStyleLbl="node3" presStyleIdx="1" presStyleCnt="3" custScaleY="288637">
        <dgm:presLayoutVars>
          <dgm:chPref val="3"/>
        </dgm:presLayoutVars>
      </dgm:prSet>
      <dgm:spPr/>
    </dgm:pt>
    <dgm:pt modelId="{CC44FBE2-9969-4D21-B135-701E51D556DF}" type="pres">
      <dgm:prSet presAssocID="{CFAA8FEC-B298-49D1-850F-CC22C459AB67}" presName="horzThree" presStyleCnt="0"/>
      <dgm:spPr/>
    </dgm:pt>
    <dgm:pt modelId="{142709D2-2675-4342-8E82-C2BCF52EC743}" type="pres">
      <dgm:prSet presAssocID="{93C259E3-0EB1-4373-B654-90EC4E979F66}" presName="sibSpaceTwo" presStyleCnt="0"/>
      <dgm:spPr/>
    </dgm:pt>
    <dgm:pt modelId="{86DF1AD2-8A61-4EE9-9A13-5AEAE3F5AC20}" type="pres">
      <dgm:prSet presAssocID="{92C7514A-FBE8-4309-B644-32291BE0730E}" presName="vertTwo" presStyleCnt="0"/>
      <dgm:spPr/>
    </dgm:pt>
    <dgm:pt modelId="{1849E57C-D3CF-458F-8A85-69534E730C52}" type="pres">
      <dgm:prSet presAssocID="{92C7514A-FBE8-4309-B644-32291BE0730E}" presName="txTwo" presStyleLbl="node2" presStyleIdx="1" presStyleCnt="2" custScaleY="142216">
        <dgm:presLayoutVars>
          <dgm:chPref val="3"/>
        </dgm:presLayoutVars>
      </dgm:prSet>
      <dgm:spPr/>
    </dgm:pt>
    <dgm:pt modelId="{B785F647-17A3-4E37-9E0D-529F5F4B7389}" type="pres">
      <dgm:prSet presAssocID="{92C7514A-FBE8-4309-B644-32291BE0730E}" presName="parTransTwo" presStyleCnt="0"/>
      <dgm:spPr/>
    </dgm:pt>
    <dgm:pt modelId="{0BA564B7-511B-4995-8FD5-1D7D6E945EDF}" type="pres">
      <dgm:prSet presAssocID="{92C7514A-FBE8-4309-B644-32291BE0730E}" presName="horzTwo" presStyleCnt="0"/>
      <dgm:spPr/>
    </dgm:pt>
    <dgm:pt modelId="{104360D3-DBA7-4EF8-AE0B-A1D830AD9F6E}" type="pres">
      <dgm:prSet presAssocID="{83762972-2D6E-460E-B0D9-E1BC8C8CBD23}" presName="vertThree" presStyleCnt="0"/>
      <dgm:spPr/>
    </dgm:pt>
    <dgm:pt modelId="{B28F4AFF-7A28-4306-830B-75B8E0A65A91}" type="pres">
      <dgm:prSet presAssocID="{83762972-2D6E-460E-B0D9-E1BC8C8CBD23}" presName="txThree" presStyleLbl="node3" presStyleIdx="2" presStyleCnt="3" custScaleY="288637">
        <dgm:presLayoutVars>
          <dgm:chPref val="3"/>
        </dgm:presLayoutVars>
      </dgm:prSet>
      <dgm:spPr/>
    </dgm:pt>
    <dgm:pt modelId="{2A685B7A-604F-418B-924B-FC5346C41ECD}" type="pres">
      <dgm:prSet presAssocID="{83762972-2D6E-460E-B0D9-E1BC8C8CBD23}" presName="horzThree" presStyleCnt="0"/>
      <dgm:spPr/>
    </dgm:pt>
  </dgm:ptLst>
  <dgm:cxnLst>
    <dgm:cxn modelId="{D51A510B-FE2C-4120-A123-D7434DFD44C9}" srcId="{836CC321-825E-4823-903C-C38F1E78B60F}" destId="{CFAA8FEC-B298-49D1-850F-CC22C459AB67}" srcOrd="1" destOrd="0" parTransId="{47E3D39B-63AB-40DE-A836-7741A964ADA1}" sibTransId="{E85ABE95-AB65-4ACA-88F8-D09FAB780BDC}"/>
    <dgm:cxn modelId="{86216B10-2FCE-47E6-8BE3-CDCEB3B60C3E}" type="presOf" srcId="{CFAA8FEC-B298-49D1-850F-CC22C459AB67}" destId="{8CE59AAB-D0BA-426E-B30A-265375EF84E6}" srcOrd="0" destOrd="0" presId="urn:microsoft.com/office/officeart/2005/8/layout/hierarchy4"/>
    <dgm:cxn modelId="{CD87A71C-35F4-4743-9EAD-C38186510051}" srcId="{76928248-C8FC-47BA-9FE6-C5CF8464234F}" destId="{92C7514A-FBE8-4309-B644-32291BE0730E}" srcOrd="1" destOrd="0" parTransId="{DB2ECC25-A589-4FCC-AE26-61E249870F32}" sibTransId="{B280B97D-F520-4D1E-A762-A0DBEBDAD34C}"/>
    <dgm:cxn modelId="{88509F28-86F8-477D-9DF5-788FE4F5A0F5}" srcId="{836CC321-825E-4823-903C-C38F1E78B60F}" destId="{589C32B9-1FA5-40DD-BD79-E3DB5713BCC5}" srcOrd="0" destOrd="0" parTransId="{3D91B016-42CE-4DEC-95D6-3351DFAC543D}" sibTransId="{045A25C7-D216-4982-8D94-BA8BA15BA2CB}"/>
    <dgm:cxn modelId="{4C8E9A60-5A0E-4C4A-94E3-CD0F6F97C9C4}" srcId="{92C7514A-FBE8-4309-B644-32291BE0730E}" destId="{83762972-2D6E-460E-B0D9-E1BC8C8CBD23}" srcOrd="0" destOrd="0" parTransId="{1D138BA3-8B77-440E-8A83-30EC28E059CF}" sibTransId="{0E24CB56-A387-439C-A43B-75E42EA4EE66}"/>
    <dgm:cxn modelId="{7086B262-0840-41A9-8FCC-DC3386EC858F}" type="presOf" srcId="{589C32B9-1FA5-40DD-BD79-E3DB5713BCC5}" destId="{34E8BF4E-906F-4276-95FE-E90B5C3E26AC}" srcOrd="0" destOrd="0" presId="urn:microsoft.com/office/officeart/2005/8/layout/hierarchy4"/>
    <dgm:cxn modelId="{1F17176B-E576-4FFB-A22B-A95D618FF4C8}" type="presOf" srcId="{836CC321-825E-4823-903C-C38F1E78B60F}" destId="{FDB32EB2-1E4A-4EEF-948C-74D2A236798F}" srcOrd="0" destOrd="0" presId="urn:microsoft.com/office/officeart/2005/8/layout/hierarchy4"/>
    <dgm:cxn modelId="{24C6D26D-2FD9-4690-A936-B520F1A226AB}" srcId="{F99A0719-D932-4E10-92E9-5242FA50D1E1}" destId="{76928248-C8FC-47BA-9FE6-C5CF8464234F}" srcOrd="0" destOrd="0" parTransId="{FCE11BD6-E2C3-4339-A1FB-0F265042F68E}" sibTransId="{892B87B2-A05F-4376-A493-EDDF98E7E08E}"/>
    <dgm:cxn modelId="{E627BC76-9D75-418F-9DE0-1A7282215E62}" type="presOf" srcId="{92C7514A-FBE8-4309-B644-32291BE0730E}" destId="{1849E57C-D3CF-458F-8A85-69534E730C52}" srcOrd="0" destOrd="0" presId="urn:microsoft.com/office/officeart/2005/8/layout/hierarchy4"/>
    <dgm:cxn modelId="{CC12489C-3DEF-40DD-86C8-82A6737381EB}" type="presOf" srcId="{83762972-2D6E-460E-B0D9-E1BC8C8CBD23}" destId="{B28F4AFF-7A28-4306-830B-75B8E0A65A91}" srcOrd="0" destOrd="0" presId="urn:microsoft.com/office/officeart/2005/8/layout/hierarchy4"/>
    <dgm:cxn modelId="{68861AAA-EB19-4404-A81F-E95783CEEA63}" type="presOf" srcId="{F99A0719-D932-4E10-92E9-5242FA50D1E1}" destId="{7DA5F7A2-9A0C-49DB-8029-55720067FBCD}" srcOrd="0" destOrd="0" presId="urn:microsoft.com/office/officeart/2005/8/layout/hierarchy4"/>
    <dgm:cxn modelId="{4EA8F5CD-6B7C-4CA1-A2CF-B7F3793B2F3C}" srcId="{76928248-C8FC-47BA-9FE6-C5CF8464234F}" destId="{836CC321-825E-4823-903C-C38F1E78B60F}" srcOrd="0" destOrd="0" parTransId="{C50A438E-8BE2-4428-83AB-EC075C78C245}" sibTransId="{93C259E3-0EB1-4373-B654-90EC4E979F66}"/>
    <dgm:cxn modelId="{3C85BEEC-9095-43E2-972E-AFD6F9EADC84}" type="presOf" srcId="{76928248-C8FC-47BA-9FE6-C5CF8464234F}" destId="{F530962C-2E10-4827-9552-F120CA980C33}" srcOrd="0" destOrd="0" presId="urn:microsoft.com/office/officeart/2005/8/layout/hierarchy4"/>
    <dgm:cxn modelId="{AC2F37E2-3CCB-4DC9-966C-64CCA006EA80}" type="presParOf" srcId="{7DA5F7A2-9A0C-49DB-8029-55720067FBCD}" destId="{841C3A5B-938A-43B0-BD0E-BD9A22321F78}" srcOrd="0" destOrd="0" presId="urn:microsoft.com/office/officeart/2005/8/layout/hierarchy4"/>
    <dgm:cxn modelId="{D041F2A7-E6B3-4E7A-8F85-A338B0EAEDC2}" type="presParOf" srcId="{841C3A5B-938A-43B0-BD0E-BD9A22321F78}" destId="{F530962C-2E10-4827-9552-F120CA980C33}" srcOrd="0" destOrd="0" presId="urn:microsoft.com/office/officeart/2005/8/layout/hierarchy4"/>
    <dgm:cxn modelId="{3116DDF8-0495-49F9-806D-6234B4AB4F46}" type="presParOf" srcId="{841C3A5B-938A-43B0-BD0E-BD9A22321F78}" destId="{C45F5034-746C-48B9-96D9-537870B138F8}" srcOrd="1" destOrd="0" presId="urn:microsoft.com/office/officeart/2005/8/layout/hierarchy4"/>
    <dgm:cxn modelId="{45A50BCE-2540-425C-9E2F-ACE44ACD3DC7}" type="presParOf" srcId="{841C3A5B-938A-43B0-BD0E-BD9A22321F78}" destId="{EC3F1F33-A6D3-4F33-AEB1-50F3EE64ADC6}" srcOrd="2" destOrd="0" presId="urn:microsoft.com/office/officeart/2005/8/layout/hierarchy4"/>
    <dgm:cxn modelId="{92198A9E-FF62-4833-B377-FF9E29F9E65E}" type="presParOf" srcId="{EC3F1F33-A6D3-4F33-AEB1-50F3EE64ADC6}" destId="{73294D46-5A70-42AD-A203-AE140F888D25}" srcOrd="0" destOrd="0" presId="urn:microsoft.com/office/officeart/2005/8/layout/hierarchy4"/>
    <dgm:cxn modelId="{1B8539C9-1021-4C0C-A7B6-3A6D3248F602}" type="presParOf" srcId="{73294D46-5A70-42AD-A203-AE140F888D25}" destId="{FDB32EB2-1E4A-4EEF-948C-74D2A236798F}" srcOrd="0" destOrd="0" presId="urn:microsoft.com/office/officeart/2005/8/layout/hierarchy4"/>
    <dgm:cxn modelId="{3C9E81AA-F098-44D0-A007-EA2BA82529B6}" type="presParOf" srcId="{73294D46-5A70-42AD-A203-AE140F888D25}" destId="{5DD7F42E-3DEA-4317-BABD-B4810F75BB57}" srcOrd="1" destOrd="0" presId="urn:microsoft.com/office/officeart/2005/8/layout/hierarchy4"/>
    <dgm:cxn modelId="{DBCBD52D-16B9-4AC5-B795-7C1EFEC8CCFB}" type="presParOf" srcId="{73294D46-5A70-42AD-A203-AE140F888D25}" destId="{259B50E4-2AB7-44C1-A81E-9BA7C9A594D1}" srcOrd="2" destOrd="0" presId="urn:microsoft.com/office/officeart/2005/8/layout/hierarchy4"/>
    <dgm:cxn modelId="{274528CC-97A3-42E2-8920-052915C709CB}" type="presParOf" srcId="{259B50E4-2AB7-44C1-A81E-9BA7C9A594D1}" destId="{72C5CABE-E392-4C17-ADF0-F918F8F77EA1}" srcOrd="0" destOrd="0" presId="urn:microsoft.com/office/officeart/2005/8/layout/hierarchy4"/>
    <dgm:cxn modelId="{16DA33C2-0E8A-496B-9670-90A7CBBC82E9}" type="presParOf" srcId="{72C5CABE-E392-4C17-ADF0-F918F8F77EA1}" destId="{34E8BF4E-906F-4276-95FE-E90B5C3E26AC}" srcOrd="0" destOrd="0" presId="urn:microsoft.com/office/officeart/2005/8/layout/hierarchy4"/>
    <dgm:cxn modelId="{B36627C5-08A7-407E-93DA-3F3A19347658}" type="presParOf" srcId="{72C5CABE-E392-4C17-ADF0-F918F8F77EA1}" destId="{A3801411-E5BA-47FD-BFA6-E1E2566241D8}" srcOrd="1" destOrd="0" presId="urn:microsoft.com/office/officeart/2005/8/layout/hierarchy4"/>
    <dgm:cxn modelId="{A180E684-9980-409F-860D-547537009101}" type="presParOf" srcId="{259B50E4-2AB7-44C1-A81E-9BA7C9A594D1}" destId="{5B25173E-B4A0-4D88-8822-1D86924BA825}" srcOrd="1" destOrd="0" presId="urn:microsoft.com/office/officeart/2005/8/layout/hierarchy4"/>
    <dgm:cxn modelId="{84164FAE-A7EC-42BA-ADB7-A11ECD250B85}" type="presParOf" srcId="{259B50E4-2AB7-44C1-A81E-9BA7C9A594D1}" destId="{79B9110D-70A7-4426-8EBE-6CBCB9D1D8BC}" srcOrd="2" destOrd="0" presId="urn:microsoft.com/office/officeart/2005/8/layout/hierarchy4"/>
    <dgm:cxn modelId="{B55743E0-7736-4902-9D4F-86C348BC8319}" type="presParOf" srcId="{79B9110D-70A7-4426-8EBE-6CBCB9D1D8BC}" destId="{8CE59AAB-D0BA-426E-B30A-265375EF84E6}" srcOrd="0" destOrd="0" presId="urn:microsoft.com/office/officeart/2005/8/layout/hierarchy4"/>
    <dgm:cxn modelId="{456BF355-36C8-492E-9574-DC8743E76A8E}" type="presParOf" srcId="{79B9110D-70A7-4426-8EBE-6CBCB9D1D8BC}" destId="{CC44FBE2-9969-4D21-B135-701E51D556DF}" srcOrd="1" destOrd="0" presId="urn:microsoft.com/office/officeart/2005/8/layout/hierarchy4"/>
    <dgm:cxn modelId="{ED0B6604-A4E8-4FA4-8A6A-0F0F85335871}" type="presParOf" srcId="{EC3F1F33-A6D3-4F33-AEB1-50F3EE64ADC6}" destId="{142709D2-2675-4342-8E82-C2BCF52EC743}" srcOrd="1" destOrd="0" presId="urn:microsoft.com/office/officeart/2005/8/layout/hierarchy4"/>
    <dgm:cxn modelId="{E3B4D22D-8163-4D9F-9678-B7D57FC9F116}" type="presParOf" srcId="{EC3F1F33-A6D3-4F33-AEB1-50F3EE64ADC6}" destId="{86DF1AD2-8A61-4EE9-9A13-5AEAE3F5AC20}" srcOrd="2" destOrd="0" presId="urn:microsoft.com/office/officeart/2005/8/layout/hierarchy4"/>
    <dgm:cxn modelId="{AED6F585-3416-4738-9814-C0AAA3558306}" type="presParOf" srcId="{86DF1AD2-8A61-4EE9-9A13-5AEAE3F5AC20}" destId="{1849E57C-D3CF-458F-8A85-69534E730C52}" srcOrd="0" destOrd="0" presId="urn:microsoft.com/office/officeart/2005/8/layout/hierarchy4"/>
    <dgm:cxn modelId="{B8A17EFE-5396-4EF9-B2AB-9D6246989CB4}" type="presParOf" srcId="{86DF1AD2-8A61-4EE9-9A13-5AEAE3F5AC20}" destId="{B785F647-17A3-4E37-9E0D-529F5F4B7389}" srcOrd="1" destOrd="0" presId="urn:microsoft.com/office/officeart/2005/8/layout/hierarchy4"/>
    <dgm:cxn modelId="{FE2AFAA2-E471-466E-8CEA-A589002251C5}" type="presParOf" srcId="{86DF1AD2-8A61-4EE9-9A13-5AEAE3F5AC20}" destId="{0BA564B7-511B-4995-8FD5-1D7D6E945EDF}" srcOrd="2" destOrd="0" presId="urn:microsoft.com/office/officeart/2005/8/layout/hierarchy4"/>
    <dgm:cxn modelId="{0BC384B4-ECB8-479B-9B4B-660A79D03D87}" type="presParOf" srcId="{0BA564B7-511B-4995-8FD5-1D7D6E945EDF}" destId="{104360D3-DBA7-4EF8-AE0B-A1D830AD9F6E}" srcOrd="0" destOrd="0" presId="urn:microsoft.com/office/officeart/2005/8/layout/hierarchy4"/>
    <dgm:cxn modelId="{BA5F467A-EDC5-4D46-854D-28AEF297EE31}" type="presParOf" srcId="{104360D3-DBA7-4EF8-AE0B-A1D830AD9F6E}" destId="{B28F4AFF-7A28-4306-830B-75B8E0A65A91}" srcOrd="0" destOrd="0" presId="urn:microsoft.com/office/officeart/2005/8/layout/hierarchy4"/>
    <dgm:cxn modelId="{CD0BC499-9A96-47BA-AFCE-78AA893BA41F}" type="presParOf" srcId="{104360D3-DBA7-4EF8-AE0B-A1D830AD9F6E}" destId="{2A685B7A-604F-418B-924B-FC5346C41ECD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30962C-2E10-4827-9552-F120CA980C33}">
      <dsp:nvSpPr>
        <dsp:cNvPr id="0" name=""/>
        <dsp:cNvSpPr/>
      </dsp:nvSpPr>
      <dsp:spPr>
        <a:xfrm>
          <a:off x="1105" y="2474"/>
          <a:ext cx="8641787" cy="106994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marL="0" lvl="0" indent="0" algn="ctr" defTabSz="24003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KW" sz="5400" kern="1200" dirty="0"/>
            <a:t>التكاثر في اللاسعات</a:t>
          </a:r>
        </a:p>
      </dsp:txBody>
      <dsp:txXfrm>
        <a:off x="32443" y="33812"/>
        <a:ext cx="8579111" cy="1007267"/>
      </dsp:txXfrm>
    </dsp:sp>
    <dsp:sp modelId="{FDB32EB2-1E4A-4EEF-948C-74D2A236798F}">
      <dsp:nvSpPr>
        <dsp:cNvPr id="0" name=""/>
        <dsp:cNvSpPr/>
      </dsp:nvSpPr>
      <dsp:spPr>
        <a:xfrm>
          <a:off x="3000246" y="1162824"/>
          <a:ext cx="5634210" cy="170773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ctr" defTabSz="2133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KW" sz="4800" kern="1200" dirty="0"/>
            <a:t>لا جنسي (التبرعم)</a:t>
          </a:r>
        </a:p>
        <a:p>
          <a:pPr marL="0" lvl="0" indent="0" algn="ctr" defTabSz="2133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KW" sz="2800" kern="1200" dirty="0"/>
            <a:t>(يحدث فقط في البوليب)</a:t>
          </a:r>
        </a:p>
      </dsp:txBody>
      <dsp:txXfrm>
        <a:off x="3050264" y="1212842"/>
        <a:ext cx="5534174" cy="1607703"/>
      </dsp:txXfrm>
    </dsp:sp>
    <dsp:sp modelId="{34E8BF4E-906F-4276-95FE-E90B5C3E26AC}">
      <dsp:nvSpPr>
        <dsp:cNvPr id="0" name=""/>
        <dsp:cNvSpPr/>
      </dsp:nvSpPr>
      <dsp:spPr>
        <a:xfrm>
          <a:off x="5875068" y="2960972"/>
          <a:ext cx="2748400" cy="346597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KW" sz="6500" kern="1200" dirty="0"/>
        </a:p>
      </dsp:txBody>
      <dsp:txXfrm>
        <a:off x="5955566" y="3041470"/>
        <a:ext cx="2587404" cy="3304977"/>
      </dsp:txXfrm>
    </dsp:sp>
    <dsp:sp modelId="{8CE59AAB-D0BA-426E-B30A-265375EF84E6}">
      <dsp:nvSpPr>
        <dsp:cNvPr id="0" name=""/>
        <dsp:cNvSpPr/>
      </dsp:nvSpPr>
      <dsp:spPr>
        <a:xfrm>
          <a:off x="3011234" y="2960972"/>
          <a:ext cx="2748400" cy="346597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KW" sz="6500" kern="1200" dirty="0"/>
        </a:p>
      </dsp:txBody>
      <dsp:txXfrm>
        <a:off x="3091732" y="3041470"/>
        <a:ext cx="2587404" cy="3304977"/>
      </dsp:txXfrm>
    </dsp:sp>
    <dsp:sp modelId="{1849E57C-D3CF-458F-8A85-69534E730C52}">
      <dsp:nvSpPr>
        <dsp:cNvPr id="0" name=""/>
        <dsp:cNvSpPr/>
      </dsp:nvSpPr>
      <dsp:spPr>
        <a:xfrm>
          <a:off x="9540" y="1162824"/>
          <a:ext cx="2759163" cy="170773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ctr" defTabSz="2133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KW" sz="4800" kern="1200" dirty="0"/>
            <a:t>جنسي</a:t>
          </a:r>
        </a:p>
        <a:p>
          <a:pPr marL="0" lvl="0" indent="0" algn="ctr" defTabSz="2133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KW" sz="2800" kern="1200" dirty="0"/>
            <a:t>(يحدث في البوليب أو الميدوزا)</a:t>
          </a:r>
        </a:p>
      </dsp:txBody>
      <dsp:txXfrm>
        <a:off x="59558" y="1212842"/>
        <a:ext cx="2659127" cy="1607703"/>
      </dsp:txXfrm>
    </dsp:sp>
    <dsp:sp modelId="{B28F4AFF-7A28-4306-830B-75B8E0A65A91}">
      <dsp:nvSpPr>
        <dsp:cNvPr id="0" name=""/>
        <dsp:cNvSpPr/>
      </dsp:nvSpPr>
      <dsp:spPr>
        <a:xfrm>
          <a:off x="14921" y="2960972"/>
          <a:ext cx="2748400" cy="346597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KW" sz="6500" kern="1200" dirty="0"/>
        </a:p>
      </dsp:txBody>
      <dsp:txXfrm>
        <a:off x="95419" y="3041470"/>
        <a:ext cx="2587404" cy="33049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#1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F24FDCA9-6C0E-4029-A46A-1AC773FC39D0}" type="datetimeFigureOut">
              <a:rPr lang="ar-KW" smtClean="0"/>
              <a:pPr/>
              <a:t>16‏/6‏/1441</a:t>
            </a:fld>
            <a:endParaRPr lang="ar-KW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ar-KW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6656D3C-DDB8-4F6C-8B3E-6B5D93DC4BB5}" type="slidenum">
              <a:rPr lang="ar-KW" smtClean="0"/>
              <a:pPr/>
              <a:t>‹#›</a:t>
            </a:fld>
            <a:endParaRPr lang="ar-KW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FDCA9-6C0E-4029-A46A-1AC773FC39D0}" type="datetimeFigureOut">
              <a:rPr lang="ar-KW" smtClean="0"/>
              <a:pPr/>
              <a:t>16‏/6‏/1441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56D3C-DDB8-4F6C-8B3E-6B5D93DC4BB5}" type="slidenum">
              <a:rPr lang="ar-KW" smtClean="0"/>
              <a:pPr/>
              <a:t>‹#›</a:t>
            </a:fld>
            <a:endParaRPr lang="ar-KW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F24FDCA9-6C0E-4029-A46A-1AC773FC39D0}" type="datetimeFigureOut">
              <a:rPr lang="ar-KW" smtClean="0"/>
              <a:pPr/>
              <a:t>16‏/6‏/1441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ar-KW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46656D3C-DDB8-4F6C-8B3E-6B5D93DC4BB5}" type="slidenum">
              <a:rPr lang="ar-KW" smtClean="0"/>
              <a:pPr/>
              <a:t>‹#›</a:t>
            </a:fld>
            <a:endParaRPr lang="ar-KW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FDCA9-6C0E-4029-A46A-1AC773FC39D0}" type="datetimeFigureOut">
              <a:rPr lang="ar-KW" smtClean="0"/>
              <a:pPr/>
              <a:t>16‏/6‏/1441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6656D3C-DDB8-4F6C-8B3E-6B5D93DC4BB5}" type="slidenum">
              <a:rPr lang="ar-KW" smtClean="0"/>
              <a:pPr/>
              <a:t>‹#›</a:t>
            </a:fld>
            <a:endParaRPr lang="ar-KW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FDCA9-6C0E-4029-A46A-1AC773FC39D0}" type="datetimeFigureOut">
              <a:rPr lang="ar-KW" smtClean="0"/>
              <a:pPr/>
              <a:t>16‏/6‏/1441</a:t>
            </a:fld>
            <a:endParaRPr lang="ar-KW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46656D3C-DDB8-4F6C-8B3E-6B5D93DC4BB5}" type="slidenum">
              <a:rPr lang="ar-KW" smtClean="0"/>
              <a:pPr/>
              <a:t>‹#›</a:t>
            </a:fld>
            <a:endParaRPr lang="ar-KW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ar-KW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F24FDCA9-6C0E-4029-A46A-1AC773FC39D0}" type="datetimeFigureOut">
              <a:rPr lang="ar-KW" smtClean="0"/>
              <a:pPr/>
              <a:t>16‏/6‏/1441</a:t>
            </a:fld>
            <a:endParaRPr lang="ar-KW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46656D3C-DDB8-4F6C-8B3E-6B5D93DC4BB5}" type="slidenum">
              <a:rPr lang="ar-KW" smtClean="0"/>
              <a:pPr/>
              <a:t>‹#›</a:t>
            </a:fld>
            <a:endParaRPr lang="ar-KW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ar-KW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F24FDCA9-6C0E-4029-A46A-1AC773FC39D0}" type="datetimeFigureOut">
              <a:rPr lang="ar-KW" smtClean="0"/>
              <a:pPr/>
              <a:t>16‏/6‏/1441</a:t>
            </a:fld>
            <a:endParaRPr lang="ar-KW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46656D3C-DDB8-4F6C-8B3E-6B5D93DC4BB5}" type="slidenum">
              <a:rPr lang="ar-KW" smtClean="0"/>
              <a:pPr/>
              <a:t>‹#›</a:t>
            </a:fld>
            <a:endParaRPr lang="ar-KW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ar-KW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FDCA9-6C0E-4029-A46A-1AC773FC39D0}" type="datetimeFigureOut">
              <a:rPr lang="ar-KW" smtClean="0"/>
              <a:pPr/>
              <a:t>16‏/6‏/1441</a:t>
            </a:fld>
            <a:endParaRPr lang="ar-KW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6656D3C-DDB8-4F6C-8B3E-6B5D93DC4BB5}" type="slidenum">
              <a:rPr lang="ar-KW" smtClean="0"/>
              <a:pPr/>
              <a:t>‹#›</a:t>
            </a:fld>
            <a:endParaRPr lang="ar-KW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FDCA9-6C0E-4029-A46A-1AC773FC39D0}" type="datetimeFigureOut">
              <a:rPr lang="ar-KW" smtClean="0"/>
              <a:pPr/>
              <a:t>16‏/6‏/1441</a:t>
            </a:fld>
            <a:endParaRPr lang="ar-KW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6656D3C-DDB8-4F6C-8B3E-6B5D93DC4BB5}" type="slidenum">
              <a:rPr lang="ar-KW" smtClean="0"/>
              <a:pPr/>
              <a:t>‹#›</a:t>
            </a:fld>
            <a:endParaRPr lang="ar-KW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FDCA9-6C0E-4029-A46A-1AC773FC39D0}" type="datetimeFigureOut">
              <a:rPr lang="ar-KW" smtClean="0"/>
              <a:pPr/>
              <a:t>16‏/6‏/1441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6656D3C-DDB8-4F6C-8B3E-6B5D93DC4BB5}" type="slidenum">
              <a:rPr lang="ar-KW" smtClean="0"/>
              <a:pPr/>
              <a:t>‹#›</a:t>
            </a:fld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F24FDCA9-6C0E-4029-A46A-1AC773FC39D0}" type="datetimeFigureOut">
              <a:rPr lang="ar-KW" smtClean="0"/>
              <a:pPr/>
              <a:t>16‏/6‏/1441</a:t>
            </a:fld>
            <a:endParaRPr lang="ar-KW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46656D3C-DDB8-4F6C-8B3E-6B5D93DC4BB5}" type="slidenum">
              <a:rPr lang="ar-KW" smtClean="0"/>
              <a:pPr/>
              <a:t>‹#›</a:t>
            </a:fld>
            <a:endParaRPr lang="ar-KW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ar-KW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dirty="0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/>
              <a:t>Click to edit Master text styles</a:t>
            </a:r>
          </a:p>
          <a:p>
            <a:pPr lvl="1" eaLnBrk="1" latinLnBrk="0" hangingPunct="1"/>
            <a:r>
              <a:rPr kumimoji="0" lang="en-US" dirty="0"/>
              <a:t>Second 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F24FDCA9-6C0E-4029-A46A-1AC773FC39D0}" type="datetimeFigureOut">
              <a:rPr lang="ar-KW" smtClean="0"/>
              <a:pPr/>
              <a:t>16‏/6‏/1441</a:t>
            </a:fld>
            <a:endParaRPr lang="ar-KW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ar-KW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46656D3C-DDB8-4F6C-8B3E-6B5D93DC4BB5}" type="slidenum">
              <a:rPr lang="ar-KW" smtClean="0"/>
              <a:pPr/>
              <a:t>‹#›</a:t>
            </a:fld>
            <a:endParaRPr lang="ar-K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rtl="1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just" rtl="1" eaLnBrk="1" latinLnBrk="0" hangingPunct="1">
        <a:lnSpc>
          <a:spcPct val="200000"/>
        </a:lnSpc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just" rtl="1" eaLnBrk="1" latinLnBrk="0" hangingPunct="1">
        <a:lnSpc>
          <a:spcPct val="200000"/>
        </a:lnSpc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just" rtl="1" eaLnBrk="1" latinLnBrk="0" hangingPunct="1">
        <a:lnSpc>
          <a:spcPct val="200000"/>
        </a:lnSpc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just" rtl="1" eaLnBrk="1" latinLnBrk="0" hangingPunct="1">
        <a:lnSpc>
          <a:spcPct val="200000"/>
        </a:lnSpc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just" rtl="1" eaLnBrk="1" latinLnBrk="0" hangingPunct="1">
        <a:lnSpc>
          <a:spcPct val="200000"/>
        </a:lnSpc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r" rtl="1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r" rtl="1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r" rtl="1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r" rtl="1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/C:/Users/DELL/Videos/RealPlayer%20Downloads/Cnidarians/Sun%20Coral%20Eating%20-%20YouTube.wmv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/C:/Users/DELL/Videos/RealPlayer%20Downloads/Cnidarians/Jelly%20fish%203D%20(%20final%20)%20-%20YouTube.wmv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/C:/Users/DELL/Videos/RealPlayer%20Downloads/Cnidarians/Jellyfish%20@%20Baltimore%20Aquarium%20-%20By%20BBC%20-%20YouTube.wmv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/C:/Users/DELL/Videos/RealPlayer%20Downloads/Cnidarians/Sun%20Polyps%20Corals%20Time%20Lapse%20Capture%20by%20iPhone%204%20-%20YouTube.wmv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eg"/><Relationship Id="rId4" Type="http://schemas.openxmlformats.org/officeDocument/2006/relationships/image" Target="../media/image67.gi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/C:/Users/DELL/Videos/&#1591;&#1585;&#1610;&#1602;&#1577;%20&#1575;&#1604;&#1578;&#1594;&#1584;&#1610;&#1577;%20&#1601;&#1610;%20&#1575;&#1604;&#1607;&#1610;&#1583;&#1585;&#1575;%20-%20YouTube.wmv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://oceanworld.org.uk/wp-content/uploads/2012/02/Jellyfish3.jpg"/>
          <p:cNvPicPr>
            <a:picLocks noChangeAspect="1" noChangeArrowheads="1"/>
          </p:cNvPicPr>
          <p:nvPr/>
        </p:nvPicPr>
        <p:blipFill>
          <a:blip r:embed="rId2"/>
          <a:srcRect l="413" t="413"/>
          <a:stretch>
            <a:fillRect/>
          </a:stretch>
        </p:blipFill>
        <p:spPr bwMode="auto">
          <a:xfrm>
            <a:off x="125001" y="464333"/>
            <a:ext cx="8893999" cy="59293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KW" dirty="0"/>
              <a:t>أولاً: بنية اللاسعات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6514" y="1357298"/>
            <a:ext cx="8623204" cy="435771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ar-KW" sz="2400" dirty="0"/>
              <a:t>اللاسعات هي حيوانات لاحمة و لينة الجسم و لها لوامس لاسعة مرتبة في حلقات على أفواهها.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ar-KW" sz="2400" dirty="0"/>
              <a:t>تتكون من عدد قليل من الخلايا و الأنسجة بسيطة التركيب و التي تقوم بالوظائف الحيوية الأساسية.</a:t>
            </a:r>
          </a:p>
        </p:txBody>
      </p:sp>
      <p:pic>
        <p:nvPicPr>
          <p:cNvPr id="27654" name="Picture 6" descr="http://www.oceanicresearch.org/jpegs/tealia.jpeg"/>
          <p:cNvPicPr>
            <a:picLocks noChangeAspect="1" noChangeArrowheads="1"/>
          </p:cNvPicPr>
          <p:nvPr/>
        </p:nvPicPr>
        <p:blipFill>
          <a:blip r:embed="rId2"/>
          <a:srcRect l="8287" r="11602"/>
          <a:stretch>
            <a:fillRect/>
          </a:stretch>
        </p:blipFill>
        <p:spPr bwMode="auto">
          <a:xfrm>
            <a:off x="421144" y="3429294"/>
            <a:ext cx="4079418" cy="33572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656" name="Picture 8" descr="http://0.tqn.com/d/animals/1/0/s/m/iStock_000001286084XSmal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3428999"/>
            <a:ext cx="4290423" cy="33385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KW" dirty="0"/>
              <a:t>التماثل</a:t>
            </a:r>
          </a:p>
        </p:txBody>
      </p:sp>
      <p:pic>
        <p:nvPicPr>
          <p:cNvPr id="5" name="Picture 4" descr="images (13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44" y="1571612"/>
            <a:ext cx="4143404" cy="3377956"/>
          </a:xfrm>
          <a:prstGeom prst="rect">
            <a:avLst/>
          </a:prstGeom>
        </p:spPr>
      </p:pic>
      <p:pic>
        <p:nvPicPr>
          <p:cNvPr id="6" name="Picture 5" descr="images (14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0119" y="1571612"/>
            <a:ext cx="4059599" cy="3520565"/>
          </a:xfrm>
          <a:prstGeom prst="rect">
            <a:avLst/>
          </a:prstGeom>
        </p:spPr>
      </p:pic>
      <p:pic>
        <p:nvPicPr>
          <p:cNvPr id="4" name="Picture 3" descr="images (12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7551" y="3959247"/>
            <a:ext cx="2008899" cy="282733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43570" y="5357826"/>
            <a:ext cx="3286148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"/>
            <a:r>
              <a:rPr lang="ar-KW" sz="2400" dirty="0"/>
              <a:t>تعتبر اللاسعات أبسط الحيوانات التي تتميز بتماثل الجسم و وجود أنسجة متخصصة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KW" dirty="0"/>
              <a:t>لماذا سميت باللاسعات؟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ar-KW" dirty="0"/>
              <a:t>نسبة إلى الخلايا اللاسعة التي تقع على طول لوامسها.</a:t>
            </a:r>
          </a:p>
          <a:p>
            <a:endParaRPr lang="ar-KW" dirty="0"/>
          </a:p>
        </p:txBody>
      </p:sp>
      <p:pic>
        <p:nvPicPr>
          <p:cNvPr id="17" name="Picture 16" descr="images (8).jpg"/>
          <p:cNvPicPr>
            <a:picLocks noChangeAspect="1"/>
          </p:cNvPicPr>
          <p:nvPr/>
        </p:nvPicPr>
        <p:blipFill>
          <a:blip r:embed="rId2"/>
          <a:srcRect r="14754" b="11475"/>
          <a:stretch>
            <a:fillRect/>
          </a:stretch>
        </p:blipFill>
        <p:spPr>
          <a:xfrm>
            <a:off x="357158" y="2494811"/>
            <a:ext cx="3857652" cy="4006023"/>
          </a:xfrm>
          <a:prstGeom prst="rect">
            <a:avLst/>
          </a:prstGeom>
        </p:spPr>
      </p:pic>
      <p:pic>
        <p:nvPicPr>
          <p:cNvPr id="18" name="Picture 17" descr="nkRNC8EcZBmF3b9VP7BO1Q_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6248" y="2547959"/>
            <a:ext cx="4572000" cy="40957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4" descr="http://www.webanswers.com/post-images/A/A6/5483ED7E-42BD-4A51-8FA2B2BDFF85A6E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00694" y="4481640"/>
            <a:ext cx="3571900" cy="23049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 descr="cnidocyte2222.gif"/>
          <p:cNvPicPr>
            <a:picLocks noChangeAspect="1"/>
          </p:cNvPicPr>
          <p:nvPr/>
        </p:nvPicPr>
        <p:blipFill>
          <a:blip r:embed="rId3"/>
          <a:srcRect l="996" t="1250" r="1394" b="4999"/>
          <a:stretch>
            <a:fillRect/>
          </a:stretch>
        </p:blipFill>
        <p:spPr>
          <a:xfrm>
            <a:off x="142844" y="109319"/>
            <a:ext cx="6858048" cy="52485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mages (9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394" y="1285860"/>
            <a:ext cx="8502886" cy="4429156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KW" dirty="0"/>
              <a:t>أطوار اللاسعات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"/>
          </p:nvPr>
        </p:nvSpPr>
        <p:spPr/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ar-KW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الميدوزا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/>
        <p:txBody>
          <a:bodyPr>
            <a:noAutofit/>
          </a:bodyPr>
          <a:lstStyle/>
          <a:p>
            <a:pPr algn="ctr">
              <a:lnSpc>
                <a:spcPct val="120000"/>
              </a:lnSpc>
            </a:pPr>
            <a:r>
              <a:rPr lang="ar-KW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البوليب</a:t>
            </a:r>
          </a:p>
        </p:txBody>
      </p:sp>
      <p:pic>
        <p:nvPicPr>
          <p:cNvPr id="4" name="Picture 4" descr="http://s5.favim.com/orig/51/jellyfish-underwater-pink-Favim.com-485063.jpg"/>
          <p:cNvPicPr>
            <a:picLocks noChangeAspect="1" noChangeArrowheads="1"/>
          </p:cNvPicPr>
          <p:nvPr/>
        </p:nvPicPr>
        <p:blipFill>
          <a:blip r:embed="rId2" cstate="print"/>
          <a:srcRect l="8333" r="5556"/>
          <a:stretch>
            <a:fillRect/>
          </a:stretch>
        </p:blipFill>
        <p:spPr bwMode="auto">
          <a:xfrm>
            <a:off x="428596" y="2643182"/>
            <a:ext cx="4214842" cy="3500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living_sea_csg068_rose_anemone.jpg"/>
          <p:cNvPicPr>
            <a:picLocks noChangeAspect="1"/>
          </p:cNvPicPr>
          <p:nvPr/>
        </p:nvPicPr>
        <p:blipFill>
          <a:blip r:embed="rId3"/>
          <a:srcRect l="5011" r="3118"/>
          <a:stretch>
            <a:fillRect/>
          </a:stretch>
        </p:blipFill>
        <p:spPr>
          <a:xfrm>
            <a:off x="4786314" y="2650330"/>
            <a:ext cx="3929090" cy="3421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 animBg="1"/>
      <p:bldP spid="9" grpId="0" build="allAtOnce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KW"/>
          </a:p>
        </p:txBody>
      </p:sp>
      <p:pic>
        <p:nvPicPr>
          <p:cNvPr id="25601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782827"/>
            <a:ext cx="8715436" cy="4575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http://www.biologyjunction.com/images/polp__medusa_form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993051"/>
            <a:ext cx="8429684" cy="457908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ar-KW" dirty="0"/>
              <a:t>الطبقة الخارجية : نسيج البشرة.</a:t>
            </a:r>
          </a:p>
          <a:p>
            <a:r>
              <a:rPr lang="ar-KW" dirty="0"/>
              <a:t>الطبقة الوسطى: الميزوجليا أو الهلام المتوسط (ليس نسيجاً).</a:t>
            </a:r>
          </a:p>
          <a:p>
            <a:pPr lvl="1"/>
            <a:r>
              <a:rPr lang="ar-KW" dirty="0"/>
              <a:t>المادة التي تقع بين الطبقتين، و تتنوع من غشاء رقيق </a:t>
            </a:r>
            <a:r>
              <a:rPr lang="ar-KW" u="sng" dirty="0"/>
              <a:t>غير خلوي</a:t>
            </a:r>
            <a:r>
              <a:rPr lang="ar-KW" dirty="0"/>
              <a:t> إلى مادة جيلاتينية سميكة تحتوي على خلايا وفقاً لنوع الحيوان اللاسع.</a:t>
            </a:r>
          </a:p>
          <a:p>
            <a:r>
              <a:rPr lang="ar-KW" dirty="0"/>
              <a:t>الطبقة الداخلية: نسيج الأدمة.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ar-KW" sz="4400" dirty="0"/>
              <a:t>1) التغذية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KW" dirty="0"/>
              <a:t>ثانياً: الوظائف الحيوية عند اللاسعات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ar-KW" sz="60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اللاسعات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7135F8-7182-934F-AC54-5BED25339C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r-SA" dirty="0"/>
              <a:t>اعداد فاطمة اشكناني</a:t>
            </a:r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KW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2"/>
          </p:nvPr>
        </p:nvSpPr>
        <p:spPr>
          <a:xfrm>
            <a:off x="609600" y="2571744"/>
            <a:ext cx="3886200" cy="3581400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ar-SA" sz="2600" dirty="0"/>
              <a:t>تقوم الخلايا بامتصاص الفتات الصغيرة من الغذاء إلى داخلها ، ثمّ تفرز عليه الأنزيمات والعصارات اللازمة لهضمه داخلها</a:t>
            </a:r>
            <a:r>
              <a:rPr lang="en-US" sz="2600" dirty="0"/>
              <a:t> . </a:t>
            </a:r>
            <a:endParaRPr lang="ar-KW" sz="2600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4800600" y="2562244"/>
            <a:ext cx="3886200" cy="3581400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ar-SA" sz="2600" dirty="0"/>
              <a:t>فتات الطعام </a:t>
            </a:r>
            <a:r>
              <a:rPr lang="ar-KW" sz="2600" dirty="0"/>
              <a:t>ي</a:t>
            </a:r>
            <a:r>
              <a:rPr lang="ar-SA" sz="2600" dirty="0"/>
              <a:t>بقى خارج الخلايا في التجويف الهضمي للجسم ، ثمّ تقوم خلايا معيّنة بفرز الأنزيمات والعصارات اللازمة لهضم ذلك الطعام داخل التجويف الهضمي حيث يتم هضم الطعام</a:t>
            </a:r>
            <a:r>
              <a:rPr lang="en-US" sz="2600" dirty="0"/>
              <a:t> .</a:t>
            </a:r>
            <a:endParaRPr lang="ar-KW" sz="26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"/>
          </p:nvPr>
        </p:nvSpPr>
        <p:spPr>
          <a:xfrm>
            <a:off x="609600" y="1609724"/>
            <a:ext cx="3886200" cy="962020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ar-KW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الهضم الداخلي</a:t>
            </a:r>
          </a:p>
          <a:p>
            <a:pPr algn="ctr">
              <a:lnSpc>
                <a:spcPct val="100000"/>
              </a:lnSpc>
            </a:pPr>
            <a:r>
              <a:rPr lang="ar-KW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(داخل الخلايا)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4800600" y="1609724"/>
            <a:ext cx="3886200" cy="962020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ar-KW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الهضم الخارجي</a:t>
            </a:r>
          </a:p>
          <a:p>
            <a:pPr algn="ctr">
              <a:lnSpc>
                <a:spcPct val="100000"/>
              </a:lnSpc>
            </a:pPr>
            <a:r>
              <a:rPr lang="ar-KW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(خارج الخلايا)</a:t>
            </a:r>
            <a:endParaRPr lang="ar-KW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KW" dirty="0"/>
              <a:t>خطوات التغذية في اللاسعات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643306" y="1600200"/>
            <a:ext cx="5429288" cy="5043510"/>
          </a:xfrm>
        </p:spPr>
        <p:txBody>
          <a:bodyPr>
            <a:normAutofit fontScale="77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ar-KW" dirty="0"/>
              <a:t>يشل الحيوان اللاسع فريسته.</a:t>
            </a:r>
          </a:p>
          <a:p>
            <a:pPr marL="514350" indent="-514350">
              <a:buFont typeface="+mj-lt"/>
              <a:buAutoNum type="arabicPeriod"/>
            </a:pPr>
            <a:r>
              <a:rPr lang="ar-KW" dirty="0"/>
              <a:t>يسحب الفريسة من خلال فمه إلى داخل التجويف الوعائي المعدي.</a:t>
            </a:r>
          </a:p>
          <a:p>
            <a:pPr marL="514350" indent="-514350">
              <a:buFont typeface="+mj-lt"/>
              <a:buAutoNum type="arabicPeriod"/>
            </a:pPr>
            <a:r>
              <a:rPr lang="ar-KW" dirty="0"/>
              <a:t>يبدأ عملية الهضم الخارجي.</a:t>
            </a:r>
          </a:p>
          <a:p>
            <a:pPr marL="514350" indent="-514350">
              <a:buFont typeface="+mj-lt"/>
              <a:buAutoNum type="arabicPeriod"/>
            </a:pPr>
            <a:r>
              <a:rPr lang="ar-KW" dirty="0"/>
              <a:t>يمتص الطعام المهضوم جزئياً بواسطة الأدمة المعدية.</a:t>
            </a:r>
          </a:p>
          <a:p>
            <a:pPr marL="514350" indent="-514350">
              <a:buFont typeface="+mj-lt"/>
              <a:buAutoNum type="arabicPeriod"/>
            </a:pPr>
            <a:r>
              <a:rPr lang="ar-KW" dirty="0"/>
              <a:t>يستكمل الهضم داخل الخلايا في طبقة الأدمة المعدية.</a:t>
            </a:r>
          </a:p>
          <a:p>
            <a:pPr marL="514350" indent="-514350">
              <a:buFont typeface="+mj-lt"/>
              <a:buAutoNum type="arabicPeriod"/>
            </a:pPr>
            <a:r>
              <a:rPr lang="ar-KW" dirty="0"/>
              <a:t>يتم طرد المواد التي لم تهضم من خلال فتحة الفم.</a:t>
            </a:r>
          </a:p>
        </p:txBody>
      </p:sp>
      <p:pic>
        <p:nvPicPr>
          <p:cNvPr id="9" name="Content Placeholder 4" descr="images (3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06" y="2023285"/>
            <a:ext cx="3571287" cy="38346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un Coral Eating - YouTube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85728" y="214296"/>
            <a:ext cx="8572544" cy="64294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ydr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1009" y="1857364"/>
            <a:ext cx="5368709" cy="4357718"/>
          </a:xfrm>
          <a:prstGeom prst="rect">
            <a:avLst/>
          </a:prstGeom>
        </p:spPr>
      </p:pic>
      <p:pic>
        <p:nvPicPr>
          <p:cNvPr id="5" name="Picture 4" descr="hydra_l.s._X_4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531" y="1599633"/>
            <a:ext cx="3016023" cy="5115515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28596" y="228600"/>
            <a:ext cx="8153400" cy="990600"/>
          </a:xfrm>
        </p:spPr>
        <p:txBody>
          <a:bodyPr>
            <a:normAutofit/>
          </a:bodyPr>
          <a:lstStyle/>
          <a:p>
            <a:r>
              <a:rPr lang="ar-KW" sz="4800" dirty="0"/>
              <a:t>الهيدرا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nline Media 2" descr="روائع الخلق .. 5- الهيدرا">
            <a:hlinkClick r:id="" action="ppaction://media"/>
            <a:extLst>
              <a:ext uri="{FF2B5EF4-FFF2-40B4-BE49-F238E27FC236}">
                <a16:creationId xmlns:a16="http://schemas.microsoft.com/office/drawing/2014/main" id="{07CE0059-01F8-9243-BE4A-8BC5259C25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1764" y="121322"/>
            <a:ext cx="8820472" cy="66153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6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 l="24707" t="17578" r="46193" b="41406"/>
          <a:stretch>
            <a:fillRect/>
          </a:stretch>
        </p:blipFill>
        <p:spPr bwMode="auto">
          <a:xfrm>
            <a:off x="857224" y="214290"/>
            <a:ext cx="3786214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/>
          <a:srcRect l="31332" t="16797" r="41215" b="41210"/>
          <a:stretch>
            <a:fillRect/>
          </a:stretch>
        </p:blipFill>
        <p:spPr bwMode="auto">
          <a:xfrm>
            <a:off x="4714876" y="188548"/>
            <a:ext cx="3571932" cy="30718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tumblr_ltprmvdSh31r4pa2fo1_50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6954" y="3214686"/>
            <a:ext cx="47625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KW" dirty="0"/>
              <a:t>2) التنفس و الدوران و الإخراج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ar-KW" dirty="0"/>
              <a:t>بعد اكتمال الهضم عادة ما يتم نقل المواد الغذائية إلى جميع أنحاء العالم بواسطة الانتشار.</a:t>
            </a:r>
          </a:p>
          <a:p>
            <a:r>
              <a:rPr lang="ar-KW" dirty="0"/>
              <a:t>تتنفس اللاسعات و تتخلص من فضلات الأيض الخلوي عبر الانتشار خلال جدار الجسم.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KW" dirty="0"/>
              <a:t>3) الاستجابة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2"/>
          </p:nvPr>
        </p:nvSpPr>
        <p:spPr>
          <a:xfrm>
            <a:off x="3929058" y="1589566"/>
            <a:ext cx="4802043" cy="4911267"/>
          </a:xfrm>
        </p:spPr>
        <p:txBody>
          <a:bodyPr>
            <a:normAutofit fontScale="85000" lnSpcReduction="10000"/>
          </a:bodyPr>
          <a:lstStyle/>
          <a:p>
            <a:r>
              <a:rPr lang="ar-KW" dirty="0"/>
              <a:t>الشبكة العصبية: شبكة من الخلايا العصبية التي تتجمع لتسمح لللاسعات بالكشف عن المؤثرات مثل لمس الأشياء الغريبة.</a:t>
            </a:r>
          </a:p>
          <a:p>
            <a:r>
              <a:rPr lang="ar-KW" dirty="0"/>
              <a:t>عادة تكون موزعة بانتظام و في بعض الأنواع تكون مركزة حول الفم أو في حلقات حول الجسم.</a:t>
            </a:r>
          </a:p>
          <a:p>
            <a:endParaRPr lang="ar-KW" dirty="0"/>
          </a:p>
        </p:txBody>
      </p:sp>
      <p:grpSp>
        <p:nvGrpSpPr>
          <p:cNvPr id="21" name="Group 20"/>
          <p:cNvGrpSpPr/>
          <p:nvPr/>
        </p:nvGrpSpPr>
        <p:grpSpPr>
          <a:xfrm>
            <a:off x="285720" y="1750070"/>
            <a:ext cx="3571900" cy="4607888"/>
            <a:chOff x="714348" y="1643050"/>
            <a:chExt cx="3571900" cy="4607888"/>
          </a:xfrm>
        </p:grpSpPr>
        <p:pic>
          <p:nvPicPr>
            <p:cNvPr id="8" name="Picture 7" descr="images (19).jpg"/>
            <p:cNvPicPr>
              <a:picLocks noChangeAspect="1"/>
            </p:cNvPicPr>
            <p:nvPr/>
          </p:nvPicPr>
          <p:blipFill>
            <a:blip r:embed="rId2"/>
            <a:srcRect l="30502" b="12245"/>
            <a:stretch>
              <a:fillRect/>
            </a:stretch>
          </p:blipFill>
          <p:spPr>
            <a:xfrm>
              <a:off x="857224" y="1643050"/>
              <a:ext cx="3429024" cy="4607888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714348" y="3857628"/>
              <a:ext cx="1571636" cy="857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KW" dirty="0"/>
              <a:t>الشبكة العصبية</a:t>
            </a:r>
          </a:p>
        </p:txBody>
      </p:sp>
      <p:pic>
        <p:nvPicPr>
          <p:cNvPr id="3" name="Picture 2" descr="CNIDARIANNerveNe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766592"/>
            <a:ext cx="8382000" cy="480568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1736" y="214290"/>
            <a:ext cx="4071966" cy="6417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http://s5.favim.com/orig/51/jellyfish-underwater-pink-Favim.com-485063.jpg"/>
          <p:cNvPicPr>
            <a:picLocks noChangeAspect="1" noChangeArrowheads="1"/>
          </p:cNvPicPr>
          <p:nvPr/>
        </p:nvPicPr>
        <p:blipFill>
          <a:blip r:embed="rId2" cstate="print"/>
          <a:srcRect l="8333" r="5556"/>
          <a:stretch>
            <a:fillRect/>
          </a:stretch>
        </p:blipFill>
        <p:spPr bwMode="auto">
          <a:xfrm>
            <a:off x="4500562" y="271462"/>
            <a:ext cx="4429156" cy="3214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6" descr="http://oboibesplatno.ru/engine/dude/index/leech_out.php?i%3AaHR0cDovL3d3dy5nZGVmb24ucnUvd2FsbHBhcGVycy8zNzc5MTNfb2tlYW5fdm9kYV9wb2R2b2RueWpfbWlyX21lZHV6YV9zdmV0X2x1Y2hpXzE2ODB4MTA1MF8od3d3LkdkZUZvbi5ydSkuanB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134" y="285728"/>
            <a:ext cx="4343428" cy="314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8" descr="http://www.listofimages.com/wp-content/uploads/2012/03/jellyfish-fish-image-jellyfish-ocean-photo-photograph-pic-picture-sea-underwater-wall-wallpaper-water.jpg"/>
          <p:cNvPicPr>
            <a:picLocks noChangeAspect="1" noChangeArrowheads="1"/>
          </p:cNvPicPr>
          <p:nvPr/>
        </p:nvPicPr>
        <p:blipFill>
          <a:blip r:embed="rId4" cstate="print"/>
          <a:srcRect l="10418" r="4947"/>
          <a:stretch>
            <a:fillRect/>
          </a:stretch>
        </p:blipFill>
        <p:spPr bwMode="auto">
          <a:xfrm>
            <a:off x="4357686" y="3500438"/>
            <a:ext cx="4643438" cy="3214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0" descr="http://4.bp.blogspot.com/-E21r9xMjZLU/Tm-U2SJBQ-I/AAAAAAAAB3s/262vIAfey4k/s1600/mosaic%2Bjellyfish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3500438"/>
            <a:ext cx="4286280" cy="3214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KW" dirty="0"/>
              <a:t>أعضاء الحس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ar-KW" b="1" dirty="0">
                <a:solidFill>
                  <a:srgbClr val="C00000"/>
                </a:solidFill>
              </a:rPr>
              <a:t>حويصلات توازن: </a:t>
            </a:r>
            <a:r>
              <a:rPr lang="ar-KW" dirty="0"/>
              <a:t>مجموعات من الخلايا الحسية التي تساعد في تحديد اتجاه الجاذبية.</a:t>
            </a:r>
          </a:p>
          <a:p>
            <a:r>
              <a:rPr lang="ar-KW" b="1" dirty="0">
                <a:solidFill>
                  <a:srgbClr val="C00000"/>
                </a:solidFill>
              </a:rPr>
              <a:t>العيون البسيطة: </a:t>
            </a:r>
            <a:r>
              <a:rPr lang="ar-KW" dirty="0"/>
              <a:t>عبارة عن بقع عينية تتكون من خلايا تكتشف الضوء.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http://www.wallawalla.edu/academics/departments/biology/rosario/inverts/Cnidaria/Class-Hydrozoa/Hydromedusae/Polyorchis_penicillatus9sDLC20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285860"/>
            <a:ext cx="5289912" cy="5429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04" name="Picture 4" descr="http://blogs.discovermagazine.com/notrocketscience/files/2010/07/Cladomen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86116" y="142852"/>
            <a:ext cx="5715000" cy="37719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KW" dirty="0"/>
              <a:t>4) الحركة</a:t>
            </a:r>
          </a:p>
        </p:txBody>
      </p:sp>
      <p:pic>
        <p:nvPicPr>
          <p:cNvPr id="4" name="Jelly fish 3D ( final ) - YouTube.wmv">
            <a:hlinkClick r:id="" action="ppaction://media"/>
          </p:cNvPr>
          <p:cNvPicPr>
            <a:picLocks noGrp="1" noRot="1" noChangeAspect="1"/>
          </p:cNvPicPr>
          <p:nvPr>
            <p:ph sz="quarter"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93675" y="1721940"/>
            <a:ext cx="8756650" cy="49217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0034" y="1942919"/>
            <a:ext cx="8286808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تتحرك الميدوزات بواسطة الدفع النفاث للماء إلى خارجها</a:t>
            </a:r>
          </a:p>
        </p:txBody>
      </p:sp>
    </p:spTree>
    <p:extLst>
      <p:ext uri="{BB962C8B-B14F-4D97-AF65-F5344CB8AC3E}">
        <p14:creationId xmlns:p14="http://schemas.microsoft.com/office/powerpoint/2010/main" val="2418286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>
                <p:cTn id="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 build="p"/>
      <p:bldP spid="5" grpId="1" build="allAtOnce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Jellyfish @ Baltimore Aquarium - By BBC - YouTube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92917" y="276828"/>
            <a:ext cx="8393925" cy="6295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341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un Polyps Corals Time Lapse Capture by iPhone 4 - YouTube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47670" y="1165315"/>
            <a:ext cx="8048660" cy="4527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214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1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4294967295"/>
          </p:nvPr>
        </p:nvSpPr>
        <p:spPr>
          <a:xfrm>
            <a:off x="428596" y="214290"/>
            <a:ext cx="8531225" cy="4929188"/>
          </a:xfrm>
        </p:spPr>
        <p:txBody>
          <a:bodyPr>
            <a:normAutofit fontScale="85000" lnSpcReduction="20000"/>
          </a:bodyPr>
          <a:lstStyle/>
          <a:p>
            <a:r>
              <a:rPr lang="ar-KW" dirty="0"/>
              <a:t>شقائق النعمان لها هيكل هيدروستاتيكي يتكون من طبقة من العضلات الدائرية و أخرى من العضلات الطولية.</a:t>
            </a:r>
          </a:p>
          <a:p>
            <a:r>
              <a:rPr lang="ar-KW" dirty="0"/>
              <a:t>تعمل هذه العضلات مع الماء الموجود في التجويف الوعائي المعدي لتمكين الحيوان اللاسع من الحركة.</a:t>
            </a:r>
          </a:p>
          <a:p>
            <a:r>
              <a:rPr lang="ar-KW" dirty="0"/>
              <a:t>مثال: تتقلص العضلات الدائرية لشقيق النعمان عندما يكون فمه مغلقاً، و بالتالي لا يمكن للماء الموجود داخل التجويف الوعائي المعدي أن يخرج، و بسبب ضغط الماء يصبح جسم الحيوان اطول.</a:t>
            </a:r>
          </a:p>
        </p:txBody>
      </p:sp>
      <p:pic>
        <p:nvPicPr>
          <p:cNvPr id="39944" name="Picture 8" descr="http://momentoffocus.com/wp-content/uploads/sea-anemone-sma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6072198" y="5040448"/>
            <a:ext cx="2500330" cy="1674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9946" name="Picture 10" descr="http://images.stanzapub.com/readers/2009/02/12/88_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4457707"/>
            <a:ext cx="2857520" cy="22574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2" descr="http://farm3.static.flickr.com/2546/3757093093_6c78b712f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53482" y="4900646"/>
            <a:ext cx="2504402" cy="17430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971181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cabrillo.edu/~jcarothers/lab/notes/radiata/VISUALS/images/MainFrame_clip_image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885539"/>
            <a:ext cx="5715040" cy="4829610"/>
          </a:xfrm>
          <a:prstGeom prst="rect">
            <a:avLst/>
          </a:prstGeom>
          <a:noFill/>
        </p:spPr>
      </p:pic>
      <p:pic>
        <p:nvPicPr>
          <p:cNvPr id="3" name="Picture 4" descr="http://actiniaria.com/img/titl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57818" y="142852"/>
            <a:ext cx="3571900" cy="3699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6" descr="http://etc.usf.edu/clipart/7300/7314/sea-anemone_7314_lg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57950" y="3935894"/>
            <a:ext cx="2271714" cy="2779254"/>
          </a:xfrm>
          <a:prstGeom prst="rect">
            <a:avLst/>
          </a:prstGeom>
          <a:noFill/>
        </p:spPr>
      </p:pic>
      <p:pic>
        <p:nvPicPr>
          <p:cNvPr id="5" name="Picture 4" descr="Sea_anenome_sm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662" y="142876"/>
            <a:ext cx="2589307" cy="200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764581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KW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ar-KW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5) التكاثر</a:t>
            </a:r>
          </a:p>
        </p:txBody>
      </p:sp>
      <p:pic>
        <p:nvPicPr>
          <p:cNvPr id="4" name="Picture 3" descr="storymaker-animals-climate-change-1205305-514x26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40" y="2769952"/>
            <a:ext cx="7429520" cy="3873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8524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sz="quarter" idx="4294967295"/>
          </p:nvPr>
        </p:nvGraphicFramePr>
        <p:xfrm>
          <a:off x="214282" y="214290"/>
          <a:ext cx="8643998" cy="64294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37452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530962C-2E10-4827-9552-F120CA980C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graphicEl>
                                              <a:dgm id="{F530962C-2E10-4827-9552-F120CA980C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graphicEl>
                                              <a:dgm id="{F530962C-2E10-4827-9552-F120CA980C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DB32EB2-1E4A-4EEF-948C-74D2A23679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graphicEl>
                                              <a:dgm id="{FDB32EB2-1E4A-4EEF-948C-74D2A23679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graphicEl>
                                              <a:dgm id="{FDB32EB2-1E4A-4EEF-948C-74D2A23679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849E57C-D3CF-458F-8A85-69534E730C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graphicEl>
                                              <a:dgm id="{1849E57C-D3CF-458F-8A85-69534E730C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graphicEl>
                                              <a:dgm id="{1849E57C-D3CF-458F-8A85-69534E730C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4E8BF4E-906F-4276-95FE-E90B5C3E26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graphicEl>
                                              <a:dgm id="{34E8BF4E-906F-4276-95FE-E90B5C3E26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graphicEl>
                                              <a:dgm id="{34E8BF4E-906F-4276-95FE-E90B5C3E26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CE59AAB-D0BA-426E-B30A-265375EF84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graphicEl>
                                              <a:dgm id="{8CE59AAB-D0BA-426E-B30A-265375EF84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graphicEl>
                                              <a:dgm id="{8CE59AAB-D0BA-426E-B30A-265375EF84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28F4AFF-7A28-4306-830B-75B8E0A65A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graphicEl>
                                              <a:dgm id="{B28F4AFF-7A28-4306-830B-75B8E0A65A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graphicEl>
                                              <a:dgm id="{B28F4AFF-7A28-4306-830B-75B8E0A65A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530962C-2E10-4827-9552-F120CA980C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DB32EB2-1E4A-4EEF-948C-74D2A23679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849E57C-D3CF-458F-8A85-69534E730C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4E8BF4E-906F-4276-95FE-E90B5C3E26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CE59AAB-D0BA-426E-B30A-265375EF84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28F4AFF-7A28-4306-830B-75B8E0A65A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lvlAtOnce"/>
        </p:bldSub>
      </p:bldGraphic>
      <p:bldGraphic spid="4" grpId="1">
        <p:bldSub>
          <a:bldDgm bld="lvlAtOnce"/>
        </p:bldSub>
      </p:bldGraphic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KW" dirty="0"/>
              <a:t>التبرعم (1)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ar-KW" dirty="0"/>
              <a:t>ظهور انتفاخ على جانب البوليب ثم ينمو هذا الإنتفاخ إلى بوليب جديد.</a:t>
            </a:r>
          </a:p>
        </p:txBody>
      </p:sp>
      <p:pic>
        <p:nvPicPr>
          <p:cNvPr id="4" name="Picture 3" descr="asexual reproducti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58" y="2531950"/>
            <a:ext cx="3571900" cy="4183198"/>
          </a:xfrm>
          <a:prstGeom prst="rect">
            <a:avLst/>
          </a:prstGeom>
        </p:spPr>
      </p:pic>
      <p:pic>
        <p:nvPicPr>
          <p:cNvPr id="5" name="Picture 4" descr="asexual reproduction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3372" y="3308190"/>
            <a:ext cx="4357718" cy="3264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577215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-beautiful-sea-anemone-in-shades-george-gra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0562" y="3500439"/>
            <a:ext cx="4572000" cy="314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953anemon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3286124"/>
            <a:ext cx="4371991" cy="32789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 descr="images (26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214290"/>
            <a:ext cx="4291804" cy="3286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colorful01-sea-anemone_17425_990x74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844" y="123927"/>
            <a:ext cx="4357718" cy="31621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http://www.corbisimages.com/images/Corbis-42-26623604.jpg?size=67&amp;uid=4cb1ace7-d249-40b4-89c1-8b80216ad2ad"/>
          <p:cNvPicPr>
            <a:picLocks noChangeAspect="1" noChangeArrowheads="1"/>
          </p:cNvPicPr>
          <p:nvPr/>
        </p:nvPicPr>
        <p:blipFill>
          <a:blip r:embed="rId2"/>
          <a:srcRect l="18750" t="1728" r="20312" b="8409"/>
          <a:stretch>
            <a:fillRect/>
          </a:stretch>
        </p:blipFill>
        <p:spPr bwMode="auto">
          <a:xfrm>
            <a:off x="2000232" y="2357430"/>
            <a:ext cx="2428892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KW" dirty="0"/>
              <a:t>التبرعم (2)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428736"/>
            <a:ext cx="8153400" cy="4495800"/>
          </a:xfrm>
        </p:spPr>
        <p:txBody>
          <a:bodyPr/>
          <a:lstStyle/>
          <a:p>
            <a:r>
              <a:rPr lang="ar-KW" dirty="0"/>
              <a:t>تنتج البوليبات ميدوزات دقيقة تنفصل عن الأب لتكون فرداً جديداً.</a:t>
            </a:r>
          </a:p>
        </p:txBody>
      </p:sp>
      <p:pic>
        <p:nvPicPr>
          <p:cNvPr id="4" name="Picture 2" descr="http://leporollak.hu/tudomany/richard/RICH21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06" y="2511586"/>
            <a:ext cx="2000264" cy="4203562"/>
          </a:xfrm>
          <a:prstGeom prst="rect">
            <a:avLst/>
          </a:prstGeom>
          <a:noFill/>
        </p:spPr>
      </p:pic>
      <p:pic>
        <p:nvPicPr>
          <p:cNvPr id="5" name="Picture 4" descr="http://img73.imageshack.us/img73/7755/ephyraaj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57356" y="4643446"/>
            <a:ext cx="1905000" cy="21050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8" descr="http://www.asnailsodyssey.com/IMAGES/JELLYFISH/Widmer2006Fig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43504" y="4873581"/>
            <a:ext cx="2143140" cy="19130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12" descr="http://www.corbisimages.com/images/Corbis-42-26609536.jpg?size=67&amp;uid=eaa2c8ec-8f79-4103-90f4-29d6dda5b4d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643758" y="2214554"/>
            <a:ext cx="3357398" cy="2428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http://lh4.ggpht.com/_yItZwKwfM-I/TOEA0f11K-I/AAAAAAAAAyY/vtUgJMOAI-A/ephyra-larvae_thumb%5B15%5D.jpg?imgmax=80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215238" y="4898959"/>
            <a:ext cx="1785918" cy="18161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10" descr="http://jellieszone.com/images/ephyra.jpg"/>
          <p:cNvPicPr>
            <a:picLocks noChangeAspect="1" noChangeArrowheads="1"/>
          </p:cNvPicPr>
          <p:nvPr/>
        </p:nvPicPr>
        <p:blipFill>
          <a:blip r:embed="rId8"/>
          <a:srcRect l="19445" t="3472" r="18054" b="6249"/>
          <a:stretch>
            <a:fillRect/>
          </a:stretch>
        </p:blipFill>
        <p:spPr bwMode="auto">
          <a:xfrm>
            <a:off x="3786182" y="3929066"/>
            <a:ext cx="1714512" cy="1857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911176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8129" y="270292"/>
            <a:ext cx="8467742" cy="6317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357158" y="5715016"/>
            <a:ext cx="2000264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2400" b="1" dirty="0">
                <a:solidFill>
                  <a:srgbClr val="C00000"/>
                </a:solidFill>
              </a:rPr>
              <a:t>الجنسان منفصلين</a:t>
            </a:r>
          </a:p>
          <a:p>
            <a:pPr algn="ctr"/>
            <a:r>
              <a:rPr lang="ar-KW" sz="2400" b="1" dirty="0">
                <a:solidFill>
                  <a:srgbClr val="C00000"/>
                </a:solidFill>
              </a:rPr>
              <a:t>الإخصاب خارجي</a:t>
            </a:r>
          </a:p>
        </p:txBody>
      </p:sp>
    </p:spTree>
    <p:extLst>
      <p:ext uri="{BB962C8B-B14F-4D97-AF65-F5344CB8AC3E}">
        <p14:creationId xmlns:p14="http://schemas.microsoft.com/office/powerpoint/2010/main" val="20977275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KW" dirty="0"/>
              <a:t>ثالثاً: بيئة اللاسعات</a:t>
            </a:r>
          </a:p>
        </p:txBody>
      </p:sp>
      <p:pic>
        <p:nvPicPr>
          <p:cNvPr id="15" name="Picture 14" descr="images (44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752" y="1571612"/>
            <a:ext cx="4143404" cy="28575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Picture 26" descr="images (49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136" y="3429000"/>
            <a:ext cx="5293558" cy="32991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Picture 27" descr="images (52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2132" y="4422628"/>
            <a:ext cx="3143272" cy="23544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Picture 28" descr="images (42)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786" y="1428736"/>
            <a:ext cx="3433443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167230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images (48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2708116"/>
            <a:ext cx="5072098" cy="37991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ar-KW" dirty="0"/>
              <a:t>يرتبط التوزيع العالمي للمرجان بالمتغيرات التالية:-</a:t>
            </a:r>
          </a:p>
          <a:p>
            <a:pPr marL="514350" indent="-514350">
              <a:buFont typeface="+mj-lt"/>
              <a:buAutoNum type="arabicPeriod"/>
            </a:pPr>
            <a:r>
              <a:rPr lang="ar-KW" dirty="0"/>
              <a:t>درجة الحرارة</a:t>
            </a:r>
          </a:p>
          <a:p>
            <a:pPr marL="514350" indent="-514350">
              <a:buFont typeface="+mj-lt"/>
              <a:buAutoNum type="arabicPeriod"/>
            </a:pPr>
            <a:r>
              <a:rPr lang="ar-KW" dirty="0"/>
              <a:t>عمق الماء</a:t>
            </a:r>
          </a:p>
          <a:p>
            <a:pPr marL="514350" indent="-514350">
              <a:buFont typeface="+mj-lt"/>
              <a:buAutoNum type="arabicPeriod"/>
            </a:pPr>
            <a:r>
              <a:rPr lang="ar-KW" dirty="0"/>
              <a:t>شدة الضوء</a:t>
            </a:r>
          </a:p>
        </p:txBody>
      </p:sp>
    </p:spTree>
    <p:extLst>
      <p:ext uri="{BB962C8B-B14F-4D97-AF65-F5344CB8AC3E}">
        <p14:creationId xmlns:p14="http://schemas.microsoft.com/office/powerpoint/2010/main" val="27710040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ar-KW" sz="3600" dirty="0"/>
              <a:t>لماذا تحتاج حيوانات المرجان الصلبة إلى مستويات عالية من الضوء؟</a:t>
            </a:r>
          </a:p>
        </p:txBody>
      </p:sp>
      <p:pic>
        <p:nvPicPr>
          <p:cNvPr id="5" name="Picture 4" descr="images (28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4942" y="1571612"/>
            <a:ext cx="3786214" cy="28360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honeycomb-coral-green-indonesia_42598_990x74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9225" y="3839952"/>
            <a:ext cx="3908857" cy="29466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5538" name="Picture 2" descr="http://www.worldidentitylab.net/wp-content/uploads/2010/09/3893555742_acc850f701_b-484x64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8413" y="1857364"/>
            <a:ext cx="3109141" cy="45005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6753787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s (4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3786190"/>
            <a:ext cx="4500594" cy="28007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zooxantella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3438" y="214290"/>
            <a:ext cx="4303654" cy="28575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6562" name="Picture 2" descr="http://cdn2.arkive.org/media/83/83022321-4767-4EA8-9C06-532706588EC1/Presentation.Medium/Distichopora-sp-alongside-yellow-zoanthid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628" y="3357562"/>
            <a:ext cx="3915671" cy="31718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6564" name="Picture 4" descr="http://underwater.com.au/content/9311/coral_reef.jpg"/>
          <p:cNvPicPr>
            <a:picLocks noChangeAspect="1" noChangeArrowheads="1"/>
          </p:cNvPicPr>
          <p:nvPr/>
        </p:nvPicPr>
        <p:blipFill>
          <a:blip r:embed="rId5"/>
          <a:srcRect l="12499"/>
          <a:stretch>
            <a:fillRect/>
          </a:stretch>
        </p:blipFill>
        <p:spPr bwMode="auto">
          <a:xfrm>
            <a:off x="357158" y="214290"/>
            <a:ext cx="4000528" cy="32861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2752299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3.bp.blogspot.com/-Hjd2RVdLvss/TlXzI0ucN-I/AAAAAAAAAAw/pzZUWAWhysg/s1600/coral-bleaching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3367" y="357181"/>
            <a:ext cx="4095757" cy="30718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http://sites.duke.edu/biology217_01_s2011_pv24/files/2011/04/coral-bleaching_pi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2986" y="3429000"/>
            <a:ext cx="6858028" cy="32194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4" name="Picture 10" descr="http://www.peopleandplanet.net/thumbnail.php?id=2751&amp;max=46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86305" y="357166"/>
            <a:ext cx="4371975" cy="3071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3597526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ar-KW" dirty="0"/>
              <a:t>لماذا تحتاج حيوانات المرجان الصلبة إلى مستويات عالية من الضوء؟</a:t>
            </a:r>
          </a:p>
        </p:txBody>
      </p:sp>
      <p:pic>
        <p:nvPicPr>
          <p:cNvPr id="67586" name="Picture 2" descr="http://farm4.static.flickr.com/3586/3430781620_62643eee5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3995239"/>
            <a:ext cx="3976682" cy="26484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ar-KW" dirty="0"/>
              <a:t>لأن حيوانات المرجان تعتمد على تبادل المنفعة مع الطحالب التي: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ar-KW" dirty="0"/>
              <a:t>تمتص الطاقة الشمسية.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ar-KW" dirty="0"/>
              <a:t>تعيد تدوير المواد الغذائية.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ar-KW" dirty="0"/>
              <a:t>تساعد على بناء هياكلها (مم تتكون؟)</a:t>
            </a:r>
          </a:p>
        </p:txBody>
      </p:sp>
      <p:pic>
        <p:nvPicPr>
          <p:cNvPr id="67590" name="Picture 6" descr="http://us.123rf.com/400wm/400/400/koi88/koi881202/koi88120200006/12411847-skeleton-of-a-stony-coral-on-the-beach.jpg"/>
          <p:cNvPicPr>
            <a:picLocks noChangeAspect="1" noChangeArrowheads="1"/>
          </p:cNvPicPr>
          <p:nvPr/>
        </p:nvPicPr>
        <p:blipFill>
          <a:blip r:embed="rId3" cstate="print"/>
          <a:srcRect t="6683"/>
          <a:stretch>
            <a:fillRect/>
          </a:stretch>
        </p:blipFill>
        <p:spPr bwMode="auto">
          <a:xfrm>
            <a:off x="4857752" y="4572008"/>
            <a:ext cx="3214710" cy="19949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2714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75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75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ar-KW" dirty="0"/>
              <a:t>يمكن للشعاب المرجانية أن تعيش في المياة التي تحتوي على القليل من المواد الغذائية؟</a:t>
            </a:r>
          </a:p>
          <a:p>
            <a:pPr lvl="1"/>
            <a:r>
              <a:rPr lang="ar-KW" dirty="0"/>
              <a:t>لأن الطحالب التي تعيش بداخلها توفر للمرجان أكثر من 60% من الطاقة التي يحتاجها.</a:t>
            </a:r>
          </a:p>
        </p:txBody>
      </p:sp>
      <p:pic>
        <p:nvPicPr>
          <p:cNvPr id="4" name="Picture 3" descr="images (43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34" y="4289291"/>
            <a:ext cx="3143272" cy="23544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images (46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868" y="4286256"/>
            <a:ext cx="2967041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5567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http://2.bp.blogspot.com/-DkPseSafMa0/Tr-wLU8xCHI/AAAAAAAABIs/HRvogm-bLm0/s1600/spong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11768" y="3571900"/>
            <a:ext cx="3929090" cy="30718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3492" name="Picture 4" descr="http://1.bp.blogspot.com/-jy5jLHH1A_w/UKt4EB3Mp3I/AAAAAAAAFH4/UAzP9Il8vBc/s1600/cauliflour_jellyfis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1533" y="357190"/>
            <a:ext cx="4181436" cy="31360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3494" name="Picture 6" descr="http://fionavella.com/wp-content/uploads/2010/03/Cotylorhiza-tuberculata_AButtigiegBICREF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24407" y="357190"/>
            <a:ext cx="4190997" cy="3143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3496" name="Picture 8" descr="http://igpweb.igpublish.com/igp/wp-content/uploads/2010/06/medicine_10-4-0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44" y="3500438"/>
            <a:ext cx="2643206" cy="3143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3498" name="Picture 10" descr="http://1.bp.blogspot.com/--0W0M2yidgg/UIQb2vOjSaI/AAAAAAAAAQ4/tfBv2l61nC0/s1600/multivitamin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86578" y="3500438"/>
            <a:ext cx="2071702" cy="31507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783853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www.melevsreef.com/pics/0604/feeding1.jpg"/>
          <p:cNvPicPr>
            <a:picLocks noChangeAspect="1" noChangeArrowheads="1"/>
          </p:cNvPicPr>
          <p:nvPr/>
        </p:nvPicPr>
        <p:blipFill>
          <a:blip r:embed="rId2"/>
          <a:srcRect l="9091" t="10304" b="4847"/>
          <a:stretch>
            <a:fillRect/>
          </a:stretch>
        </p:blipFill>
        <p:spPr bwMode="auto">
          <a:xfrm>
            <a:off x="2500330" y="2164529"/>
            <a:ext cx="6500826" cy="45506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 descr="http://www.jurgenfreund.com/stories/boxjellies/content/bin/images/large/1018376.jpg"/>
          <p:cNvPicPr>
            <a:picLocks noChangeAspect="1" noChangeArrowheads="1"/>
          </p:cNvPicPr>
          <p:nvPr/>
        </p:nvPicPr>
        <p:blipFill>
          <a:blip r:embed="rId3"/>
          <a:srcRect l="3333" r="28333"/>
          <a:stretch>
            <a:fillRect/>
          </a:stretch>
        </p:blipFill>
        <p:spPr bwMode="auto">
          <a:xfrm>
            <a:off x="141301" y="3620214"/>
            <a:ext cx="2358997" cy="23091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 descr="Common-jellyfish-scyphistomae-preying-on-fish.jpg"/>
          <p:cNvPicPr>
            <a:picLocks noChangeAspect="1"/>
          </p:cNvPicPr>
          <p:nvPr/>
        </p:nvPicPr>
        <p:blipFill>
          <a:blip r:embed="rId4"/>
          <a:srcRect l="1639" t="12305" r="11475" b="1563"/>
          <a:stretch>
            <a:fillRect/>
          </a:stretch>
        </p:blipFill>
        <p:spPr>
          <a:xfrm>
            <a:off x="142844" y="142852"/>
            <a:ext cx="4214842" cy="27833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990600" y="228600"/>
            <a:ext cx="8153400" cy="990600"/>
          </a:xfrm>
        </p:spPr>
        <p:txBody>
          <a:bodyPr/>
          <a:lstStyle/>
          <a:p>
            <a:r>
              <a:rPr lang="ar-KW" dirty="0"/>
              <a:t>1) التغذية</a:t>
            </a:r>
          </a:p>
        </p:txBody>
      </p:sp>
      <p:pic>
        <p:nvPicPr>
          <p:cNvPr id="7" name="طريقة التغذية في الهيدرا - YouTube.wmv">
            <a:hlinkClick r:id="" action="ppaction://media"/>
          </p:cNvPr>
          <p:cNvPicPr>
            <a:picLocks noGrp="1" noRot="1" noChangeAspect="1"/>
          </p:cNvPicPr>
          <p:nvPr>
            <p:ph sz="quarter" idx="4294967295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82613" y="165100"/>
            <a:ext cx="7978775" cy="6527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2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069a22d799e6a2d3ea44ce926f68c3df_large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4000528" y="142852"/>
            <a:ext cx="5000628" cy="33343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bonaire-flower-cora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44" y="142852"/>
            <a:ext cx="3887997" cy="3357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coral1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844" y="3548423"/>
            <a:ext cx="4714908" cy="31306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 descr="honeycomb-coral-green-indonesia_42598_990x74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6547" y="3571876"/>
            <a:ext cx="4123171" cy="31081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629CoralPolyp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42852"/>
            <a:ext cx="4286279" cy="3214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coral-branches-perry_1381_990x74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07125" y="2536025"/>
            <a:ext cx="4429156" cy="4071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images (28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0562" y="3397556"/>
            <a:ext cx="4429156" cy="3317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 descr="images (47)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720" y="142852"/>
            <a:ext cx="4071966" cy="22308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s (29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3636" y="125005"/>
            <a:ext cx="2861094" cy="2160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images (3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3241" y="4643182"/>
            <a:ext cx="2928958" cy="2143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images (32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844" y="4625599"/>
            <a:ext cx="3000396" cy="20895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images (34)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2198" y="4643446"/>
            <a:ext cx="3040240" cy="21431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images (35)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6050" y="118622"/>
            <a:ext cx="3357586" cy="20244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images (36)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242" y="2553897"/>
            <a:ext cx="2789656" cy="20895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images (38)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2844" y="142852"/>
            <a:ext cx="2643206" cy="23911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 descr="images (30)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43636" y="2285992"/>
            <a:ext cx="2932532" cy="23526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 descr="feeding_cathcart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857488" y="2071678"/>
            <a:ext cx="3352424" cy="26107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766</TotalTime>
  <Words>593</Words>
  <Application>Microsoft Macintosh PowerPoint</Application>
  <PresentationFormat>On-screen Show (4:3)</PresentationFormat>
  <Paragraphs>73</Paragraphs>
  <Slides>49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3" baseType="lpstr">
      <vt:lpstr>Tw Cen MT</vt:lpstr>
      <vt:lpstr>Wingdings</vt:lpstr>
      <vt:lpstr>Wingdings 2</vt:lpstr>
      <vt:lpstr>Median</vt:lpstr>
      <vt:lpstr>PowerPoint Presentation</vt:lpstr>
      <vt:lpstr>اللاسعات</vt:lpstr>
      <vt:lpstr>PowerPoint Presentation</vt:lpstr>
      <vt:lpstr>PowerPoint Presentation</vt:lpstr>
      <vt:lpstr>PowerPoint Presentation</vt:lpstr>
      <vt:lpstr>1) التغذية</vt:lpstr>
      <vt:lpstr>PowerPoint Presentation</vt:lpstr>
      <vt:lpstr>PowerPoint Presentation</vt:lpstr>
      <vt:lpstr>PowerPoint Presentation</vt:lpstr>
      <vt:lpstr>أولاً: بنية اللاسعات</vt:lpstr>
      <vt:lpstr>التماثل</vt:lpstr>
      <vt:lpstr>لماذا سميت باللاسعات؟</vt:lpstr>
      <vt:lpstr>PowerPoint Presentation</vt:lpstr>
      <vt:lpstr>PowerPoint Presentation</vt:lpstr>
      <vt:lpstr>أطوار اللاسعات</vt:lpstr>
      <vt:lpstr>PowerPoint Presentation</vt:lpstr>
      <vt:lpstr>PowerPoint Presentation</vt:lpstr>
      <vt:lpstr>PowerPoint Presentation</vt:lpstr>
      <vt:lpstr>ثانياً: الوظائف الحيوية عند اللاسعات</vt:lpstr>
      <vt:lpstr>PowerPoint Presentation</vt:lpstr>
      <vt:lpstr>خطوات التغذية في اللاسعات</vt:lpstr>
      <vt:lpstr>PowerPoint Presentation</vt:lpstr>
      <vt:lpstr>الهيدرا</vt:lpstr>
      <vt:lpstr>PowerPoint Presentation</vt:lpstr>
      <vt:lpstr>PowerPoint Presentation</vt:lpstr>
      <vt:lpstr>2) التنفس و الدوران و الإخراج</vt:lpstr>
      <vt:lpstr>3) الاستجابة</vt:lpstr>
      <vt:lpstr>الشبكة العصبية</vt:lpstr>
      <vt:lpstr>PowerPoint Presentation</vt:lpstr>
      <vt:lpstr>أعضاء الحس</vt:lpstr>
      <vt:lpstr>PowerPoint Presentation</vt:lpstr>
      <vt:lpstr>4) الحركة</vt:lpstr>
      <vt:lpstr>PowerPoint Presentation</vt:lpstr>
      <vt:lpstr>PowerPoint Presentation</vt:lpstr>
      <vt:lpstr>PowerPoint Presentation</vt:lpstr>
      <vt:lpstr>PowerPoint Presentation</vt:lpstr>
      <vt:lpstr>5) التكاثر</vt:lpstr>
      <vt:lpstr>PowerPoint Presentation</vt:lpstr>
      <vt:lpstr>التبرعم (1)</vt:lpstr>
      <vt:lpstr>التبرعم (2)</vt:lpstr>
      <vt:lpstr>PowerPoint Presentation</vt:lpstr>
      <vt:lpstr>ثالثاً: بيئة اللاسعات</vt:lpstr>
      <vt:lpstr>PowerPoint Presentation</vt:lpstr>
      <vt:lpstr>لماذا تحتاج حيوانات المرجان الصلبة إلى مستويات عالية من الضوء؟</vt:lpstr>
      <vt:lpstr>PowerPoint Presentation</vt:lpstr>
      <vt:lpstr>PowerPoint Presentation</vt:lpstr>
      <vt:lpstr>لماذا تحتاج حيوانات المرجان الصلبة إلى مستويات عالية من الضوء؟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DELL</dc:creator>
  <cp:lastModifiedBy>Zahraa Abuzloof</cp:lastModifiedBy>
  <cp:revision>146</cp:revision>
  <dcterms:created xsi:type="dcterms:W3CDTF">2013-03-08T23:40:28Z</dcterms:created>
  <dcterms:modified xsi:type="dcterms:W3CDTF">2020-02-10T19:10:32Z</dcterms:modified>
</cp:coreProperties>
</file>